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16" r:id="rId2"/>
    <p:sldId id="315" r:id="rId3"/>
    <p:sldId id="275" r:id="rId4"/>
    <p:sldId id="306" r:id="rId5"/>
    <p:sldId id="307" r:id="rId6"/>
    <p:sldId id="305" r:id="rId7"/>
    <p:sldId id="303" r:id="rId8"/>
    <p:sldId id="311" r:id="rId9"/>
    <p:sldId id="300" r:id="rId10"/>
    <p:sldId id="301" r:id="rId11"/>
    <p:sldId id="284" r:id="rId12"/>
    <p:sldId id="285" r:id="rId13"/>
    <p:sldId id="312" r:id="rId14"/>
    <p:sldId id="286" r:id="rId15"/>
    <p:sldId id="287" r:id="rId16"/>
    <p:sldId id="293" r:id="rId17"/>
    <p:sldId id="288" r:id="rId18"/>
    <p:sldId id="289" r:id="rId19"/>
    <p:sldId id="290" r:id="rId20"/>
    <p:sldId id="291" r:id="rId21"/>
    <p:sldId id="292" r:id="rId22"/>
    <p:sldId id="309" r:id="rId23"/>
    <p:sldId id="296" r:id="rId24"/>
    <p:sldId id="294" r:id="rId25"/>
    <p:sldId id="310" r:id="rId26"/>
    <p:sldId id="281" r:id="rId27"/>
    <p:sldId id="295" r:id="rId28"/>
    <p:sldId id="297" r:id="rId29"/>
    <p:sldId id="298" r:id="rId30"/>
    <p:sldId id="302" r:id="rId31"/>
    <p:sldId id="299" r:id="rId32"/>
    <p:sldId id="283" r:id="rId33"/>
    <p:sldId id="304" r:id="rId34"/>
    <p:sldId id="308" r:id="rId35"/>
    <p:sldId id="314" r:id="rId36"/>
    <p:sldId id="313" r:id="rId3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1A4C"/>
    <a:srgbClr val="E11B4B"/>
    <a:srgbClr val="F8F9FA"/>
    <a:srgbClr val="5AAFBD"/>
    <a:srgbClr val="4472C4"/>
    <a:srgbClr val="E30613"/>
    <a:srgbClr val="EE66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6" autoAdjust="0"/>
    <p:restoredTop sz="81658" autoAdjust="0"/>
  </p:normalViewPr>
  <p:slideViewPr>
    <p:cSldViewPr snapToGrid="0">
      <p:cViewPr varScale="1">
        <p:scale>
          <a:sx n="131" d="100"/>
          <a:sy n="131" d="100"/>
        </p:scale>
        <p:origin x="1228" y="84"/>
      </p:cViewPr>
      <p:guideLst/>
    </p:cSldViewPr>
  </p:slideViewPr>
  <p:outlineViewPr>
    <p:cViewPr>
      <p:scale>
        <a:sx n="100" d="100"/>
        <a:sy n="100"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e-CH" dirty="0"/>
              <a:t>Ländliche Gemeinden mit  </a:t>
            </a:r>
            <a:r>
              <a:rPr lang="de-CH" baseline="0" dirty="0"/>
              <a:t>Pandemie -Vorbereitungen</a:t>
            </a:r>
            <a:endParaRPr lang="de-CH"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Tabelle1!$B$1</c:f>
              <c:strCache>
                <c:ptCount val="1"/>
                <c:pt idx="0">
                  <c:v>Deutschweiz</c:v>
                </c:pt>
              </c:strCache>
            </c:strRef>
          </c:tx>
          <c:spPr>
            <a:solidFill>
              <a:schemeClr val="accent5">
                <a:shade val="65000"/>
              </a:schemeClr>
            </a:solidFill>
            <a:ln>
              <a:noFill/>
            </a:ln>
            <a:effectLst/>
          </c:spPr>
          <c:invertIfNegative val="0"/>
          <c:cat>
            <c:strRef>
              <c:f>Tabelle1!$A$2</c:f>
              <c:strCache>
                <c:ptCount val="1"/>
                <c:pt idx="0">
                  <c:v>Kategorie 1</c:v>
                </c:pt>
              </c:strCache>
            </c:strRef>
          </c:cat>
          <c:val>
            <c:numRef>
              <c:f>Tabelle1!$B$2</c:f>
              <c:numCache>
                <c:formatCode>General</c:formatCode>
                <c:ptCount val="1"/>
                <c:pt idx="0">
                  <c:v>30</c:v>
                </c:pt>
              </c:numCache>
            </c:numRef>
          </c:val>
          <c:extLst>
            <c:ext xmlns:c16="http://schemas.microsoft.com/office/drawing/2014/chart" uri="{C3380CC4-5D6E-409C-BE32-E72D297353CC}">
              <c16:uniqueId val="{00000000-CC76-45F9-AE1E-725D07576AA4}"/>
            </c:ext>
          </c:extLst>
        </c:ser>
        <c:ser>
          <c:idx val="1"/>
          <c:order val="1"/>
          <c:tx>
            <c:strRef>
              <c:f>Tabelle1!$C$1</c:f>
              <c:strCache>
                <c:ptCount val="1"/>
                <c:pt idx="0">
                  <c:v>Romandie</c:v>
                </c:pt>
              </c:strCache>
            </c:strRef>
          </c:tx>
          <c:spPr>
            <a:solidFill>
              <a:schemeClr val="accent5"/>
            </a:solidFill>
            <a:ln>
              <a:noFill/>
            </a:ln>
            <a:effectLst/>
          </c:spPr>
          <c:invertIfNegative val="0"/>
          <c:cat>
            <c:strRef>
              <c:f>Tabelle1!$A$2</c:f>
              <c:strCache>
                <c:ptCount val="1"/>
                <c:pt idx="0">
                  <c:v>Kategorie 1</c:v>
                </c:pt>
              </c:strCache>
            </c:strRef>
          </c:cat>
          <c:val>
            <c:numRef>
              <c:f>Tabelle1!$C$2</c:f>
              <c:numCache>
                <c:formatCode>General</c:formatCode>
                <c:ptCount val="1"/>
                <c:pt idx="0">
                  <c:v>10</c:v>
                </c:pt>
              </c:numCache>
            </c:numRef>
          </c:val>
          <c:extLst>
            <c:ext xmlns:c16="http://schemas.microsoft.com/office/drawing/2014/chart" uri="{C3380CC4-5D6E-409C-BE32-E72D297353CC}">
              <c16:uniqueId val="{00000001-CC76-45F9-AE1E-725D07576AA4}"/>
            </c:ext>
          </c:extLst>
        </c:ser>
        <c:ser>
          <c:idx val="2"/>
          <c:order val="2"/>
          <c:tx>
            <c:strRef>
              <c:f>Tabelle1!$D$1</c:f>
              <c:strCache>
                <c:ptCount val="1"/>
                <c:pt idx="0">
                  <c:v>Tessin</c:v>
                </c:pt>
              </c:strCache>
            </c:strRef>
          </c:tx>
          <c:spPr>
            <a:solidFill>
              <a:schemeClr val="accent5">
                <a:tint val="65000"/>
              </a:schemeClr>
            </a:solidFill>
            <a:ln>
              <a:noFill/>
            </a:ln>
            <a:effectLst/>
          </c:spPr>
          <c:invertIfNegative val="0"/>
          <c:cat>
            <c:strRef>
              <c:f>Tabelle1!$A$2</c:f>
              <c:strCache>
                <c:ptCount val="1"/>
                <c:pt idx="0">
                  <c:v>Kategorie 1</c:v>
                </c:pt>
              </c:strCache>
            </c:strRef>
          </c:cat>
          <c:val>
            <c:numRef>
              <c:f>Tabelle1!$D$2</c:f>
              <c:numCache>
                <c:formatCode>General</c:formatCode>
                <c:ptCount val="1"/>
                <c:pt idx="0">
                  <c:v>7</c:v>
                </c:pt>
              </c:numCache>
            </c:numRef>
          </c:val>
          <c:extLst>
            <c:ext xmlns:c16="http://schemas.microsoft.com/office/drawing/2014/chart" uri="{C3380CC4-5D6E-409C-BE32-E72D297353CC}">
              <c16:uniqueId val="{00000002-CC76-45F9-AE1E-725D07576AA4}"/>
            </c:ext>
          </c:extLst>
        </c:ser>
        <c:dLbls>
          <c:showLegendKey val="0"/>
          <c:showVal val="0"/>
          <c:showCatName val="0"/>
          <c:showSerName val="0"/>
          <c:showPercent val="0"/>
          <c:showBubbleSize val="0"/>
        </c:dLbls>
        <c:gapWidth val="219"/>
        <c:overlap val="-27"/>
        <c:axId val="1920786240"/>
        <c:axId val="1920786656"/>
      </c:barChart>
      <c:catAx>
        <c:axId val="1920786240"/>
        <c:scaling>
          <c:orientation val="minMax"/>
        </c:scaling>
        <c:delete val="1"/>
        <c:axPos val="b"/>
        <c:numFmt formatCode="General" sourceLinked="1"/>
        <c:majorTickMark val="none"/>
        <c:minorTickMark val="none"/>
        <c:tickLblPos val="nextTo"/>
        <c:crossAx val="1920786656"/>
        <c:crosses val="autoZero"/>
        <c:auto val="1"/>
        <c:lblAlgn val="ctr"/>
        <c:lblOffset val="100"/>
        <c:noMultiLvlLbl val="0"/>
      </c:catAx>
      <c:valAx>
        <c:axId val="1920786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9207862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0.24435</cdr:x>
      <cdr:y>0.72588</cdr:y>
    </cdr:from>
    <cdr:to>
      <cdr:x>0.36803</cdr:x>
      <cdr:y>0.81919</cdr:y>
    </cdr:to>
    <cdr:sp macro="" textlink="">
      <cdr:nvSpPr>
        <cdr:cNvPr id="2" name="Textfeld 1">
          <a:extLst xmlns:a="http://schemas.openxmlformats.org/drawingml/2006/main">
            <a:ext uri="{FF2B5EF4-FFF2-40B4-BE49-F238E27FC236}">
              <a16:creationId xmlns:a16="http://schemas.microsoft.com/office/drawing/2014/main" id="{72A89A34-FEF2-4F30-8108-D7AF751789A6}"/>
            </a:ext>
          </a:extLst>
        </cdr:cNvPr>
        <cdr:cNvSpPr txBox="1"/>
      </cdr:nvSpPr>
      <cdr:spPr>
        <a:xfrm xmlns:a="http://schemas.openxmlformats.org/drawingml/2006/main">
          <a:off x="1624075" y="3216348"/>
          <a:ext cx="821988" cy="4134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2800" dirty="0">
              <a:solidFill>
                <a:schemeClr val="bg1"/>
              </a:solidFill>
            </a:rPr>
            <a:t>30%</a:t>
          </a:r>
          <a:endParaRPr lang="de-CH" sz="2800" dirty="0">
            <a:solidFill>
              <a:schemeClr val="bg1"/>
            </a:solidFill>
          </a:endParaRPr>
        </a:p>
      </cdr:txBody>
    </cdr:sp>
  </cdr:relSizeAnchor>
  <cdr:relSizeAnchor xmlns:cdr="http://schemas.openxmlformats.org/drawingml/2006/chartDrawing">
    <cdr:from>
      <cdr:x>0.45617</cdr:x>
      <cdr:y>0.72857</cdr:y>
    </cdr:from>
    <cdr:to>
      <cdr:x>0.57984</cdr:x>
      <cdr:y>0.82187</cdr:y>
    </cdr:to>
    <cdr:sp macro="" textlink="">
      <cdr:nvSpPr>
        <cdr:cNvPr id="3" name="Textfeld 1">
          <a:extLst xmlns:a="http://schemas.openxmlformats.org/drawingml/2006/main">
            <a:ext uri="{FF2B5EF4-FFF2-40B4-BE49-F238E27FC236}">
              <a16:creationId xmlns:a16="http://schemas.microsoft.com/office/drawing/2014/main" id="{99A856CD-D59E-4926-8B4C-E5DDC8BC9BA0}"/>
            </a:ext>
          </a:extLst>
        </cdr:cNvPr>
        <cdr:cNvSpPr txBox="1"/>
      </cdr:nvSpPr>
      <cdr:spPr>
        <a:xfrm xmlns:a="http://schemas.openxmlformats.org/drawingml/2006/main">
          <a:off x="3031883" y="3228238"/>
          <a:ext cx="821988" cy="41342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2800" dirty="0">
              <a:solidFill>
                <a:schemeClr val="bg1"/>
              </a:solidFill>
            </a:rPr>
            <a:t>10%</a:t>
          </a:r>
          <a:endParaRPr lang="de-CH" sz="2800" dirty="0">
            <a:solidFill>
              <a:schemeClr val="bg1"/>
            </a:solidFill>
          </a:endParaRPr>
        </a:p>
      </cdr:txBody>
    </cdr:sp>
  </cdr:relSizeAnchor>
  <cdr:relSizeAnchor xmlns:cdr="http://schemas.openxmlformats.org/drawingml/2006/chartDrawing">
    <cdr:from>
      <cdr:x>0.6614</cdr:x>
      <cdr:y>0.72686</cdr:y>
    </cdr:from>
    <cdr:to>
      <cdr:x>0.78507</cdr:x>
      <cdr:y>0.82016</cdr:y>
    </cdr:to>
    <cdr:sp macro="" textlink="">
      <cdr:nvSpPr>
        <cdr:cNvPr id="4" name="Textfeld 1">
          <a:extLst xmlns:a="http://schemas.openxmlformats.org/drawingml/2006/main">
            <a:ext uri="{FF2B5EF4-FFF2-40B4-BE49-F238E27FC236}">
              <a16:creationId xmlns:a16="http://schemas.microsoft.com/office/drawing/2014/main" id="{C26386EE-A3C4-4359-A475-9F4F4A89978E}"/>
            </a:ext>
          </a:extLst>
        </cdr:cNvPr>
        <cdr:cNvSpPr txBox="1"/>
      </cdr:nvSpPr>
      <cdr:spPr>
        <a:xfrm xmlns:a="http://schemas.openxmlformats.org/drawingml/2006/main">
          <a:off x="4395917" y="3220672"/>
          <a:ext cx="821988" cy="41342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2800" dirty="0">
              <a:solidFill>
                <a:schemeClr val="bg1"/>
              </a:solidFill>
            </a:rPr>
            <a:t>7%</a:t>
          </a:r>
          <a:endParaRPr lang="de-CH" sz="2800" dirty="0">
            <a:solidFill>
              <a:schemeClr val="bg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D04104-4167-41CC-8C22-9CF3B7BA01A1}" type="datetimeFigureOut">
              <a:rPr lang="de-CH" smtClean="0"/>
              <a:t>13.01.2022</a:t>
            </a:fld>
            <a:endParaRPr lang="de-CH"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EC5497-7411-4DFC-B4E7-39893D699AF3}" type="slidenum">
              <a:rPr lang="de-CH" smtClean="0"/>
              <a:t>‹Nr.›</a:t>
            </a:fld>
            <a:endParaRPr lang="de-CH" dirty="0"/>
          </a:p>
        </p:txBody>
      </p:sp>
    </p:spTree>
    <p:extLst>
      <p:ext uri="{BB962C8B-B14F-4D97-AF65-F5344CB8AC3E}">
        <p14:creationId xmlns:p14="http://schemas.microsoft.com/office/powerpoint/2010/main" val="3204527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B4EC5497-7411-4DFC-B4E7-39893D699AF3}" type="slidenum">
              <a:rPr lang="de-CH" smtClean="0"/>
              <a:t>1</a:t>
            </a:fld>
            <a:endParaRPr lang="de-CH" dirty="0"/>
          </a:p>
        </p:txBody>
      </p:sp>
    </p:spTree>
    <p:extLst>
      <p:ext uri="{BB962C8B-B14F-4D97-AF65-F5344CB8AC3E}">
        <p14:creationId xmlns:p14="http://schemas.microsoft.com/office/powerpoint/2010/main" val="2533077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die PRO Version mit den optionalen Modulen SCHULE und ALARMIERUNG (diese werden später noch kurz vorgestellt)</a:t>
            </a:r>
            <a:endParaRPr lang="de-CH" dirty="0"/>
          </a:p>
        </p:txBody>
      </p:sp>
      <p:sp>
        <p:nvSpPr>
          <p:cNvPr id="4" name="Foliennummernplatzhalter 3"/>
          <p:cNvSpPr>
            <a:spLocks noGrp="1"/>
          </p:cNvSpPr>
          <p:nvPr>
            <p:ph type="sldNum" sz="quarter" idx="5"/>
          </p:nvPr>
        </p:nvSpPr>
        <p:spPr/>
        <p:txBody>
          <a:bodyPr/>
          <a:lstStyle/>
          <a:p>
            <a:fld id="{B4EC5497-7411-4DFC-B4E7-39893D699AF3}" type="slidenum">
              <a:rPr lang="de-CH" smtClean="0"/>
              <a:t>10</a:t>
            </a:fld>
            <a:endParaRPr lang="de-CH" dirty="0"/>
          </a:p>
        </p:txBody>
      </p:sp>
    </p:spTree>
    <p:extLst>
      <p:ext uri="{BB962C8B-B14F-4D97-AF65-F5344CB8AC3E}">
        <p14:creationId xmlns:p14="http://schemas.microsoft.com/office/powerpoint/2010/main" val="3506906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Hauptbestandteil sind die Themenbereiche: RISIKOANALYSE, SCHUTZ- &amp; EINSATZKONZEPTE und die EREIGNISBEWÄLTIGUNG.</a:t>
            </a:r>
          </a:p>
          <a:p>
            <a:endParaRPr lang="de-DE" baseline="0" dirty="0"/>
          </a:p>
          <a:p>
            <a:r>
              <a:rPr lang="de-DE" baseline="0" dirty="0"/>
              <a:t>Das Modul SCHULE ist wie schon gesagt optional.</a:t>
            </a:r>
          </a:p>
          <a:p>
            <a:endParaRPr lang="de-DE" baseline="0" dirty="0"/>
          </a:p>
          <a:p>
            <a:r>
              <a:rPr lang="de-DE" baseline="0" dirty="0"/>
              <a:t>Ebenso gibt es die Möglichkeit, über das Modul ALARMIERUNG den Krisenstab zu alarmieren. </a:t>
            </a:r>
          </a:p>
          <a:p>
            <a:endParaRPr lang="de-DE" baseline="0" dirty="0"/>
          </a:p>
          <a:p>
            <a:r>
              <a:rPr lang="de-DE" baseline="0" dirty="0"/>
              <a:t>Diese einzelnen Bereich werden im Folgenden erklärt.</a:t>
            </a:r>
            <a:endParaRPr lang="de-CH" dirty="0"/>
          </a:p>
        </p:txBody>
      </p:sp>
      <p:sp>
        <p:nvSpPr>
          <p:cNvPr id="4" name="Foliennummernplatzhalter 3"/>
          <p:cNvSpPr>
            <a:spLocks noGrp="1"/>
          </p:cNvSpPr>
          <p:nvPr>
            <p:ph type="sldNum" sz="quarter" idx="5"/>
          </p:nvPr>
        </p:nvSpPr>
        <p:spPr/>
        <p:txBody>
          <a:bodyPr/>
          <a:lstStyle/>
          <a:p>
            <a:fld id="{B4EC5497-7411-4DFC-B4E7-39893D699AF3}" type="slidenum">
              <a:rPr lang="de-CH" smtClean="0"/>
              <a:t>11</a:t>
            </a:fld>
            <a:endParaRPr lang="de-CH" dirty="0"/>
          </a:p>
        </p:txBody>
      </p:sp>
    </p:spTree>
    <p:extLst>
      <p:ext uri="{BB962C8B-B14F-4D97-AF65-F5344CB8AC3E}">
        <p14:creationId xmlns:p14="http://schemas.microsoft.com/office/powerpoint/2010/main" val="1520085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457200" lvl="0" indent="-457200">
              <a:buFont typeface="Arial" panose="020B0604020202020204" pitchFamily="34" charset="0"/>
              <a:buChar char="•"/>
            </a:pPr>
            <a:r>
              <a:rPr lang="de-DE" sz="3200" dirty="0">
                <a:latin typeface="Arial" panose="020B0604020202020204" pitchFamily="34" charset="0"/>
                <a:ea typeface="Source Sans Pro" panose="020B0503030403020204" pitchFamily="34" charset="0"/>
                <a:cs typeface="Arial" panose="020B0604020202020204" pitchFamily="34" charset="0"/>
              </a:rPr>
              <a:t>Der KRISENKOMPASS</a:t>
            </a:r>
            <a:r>
              <a:rPr lang="de-DE" sz="2000" baseline="30000" dirty="0">
                <a:latin typeface="Arial" panose="020B0604020202020204" pitchFamily="34" charset="0"/>
                <a:ea typeface="Source Sans Pro" panose="020B0503030403020204" pitchFamily="34" charset="0"/>
                <a:cs typeface="Arial" panose="020B0604020202020204" pitchFamily="34" charset="0"/>
              </a:rPr>
              <a:t>®</a:t>
            </a:r>
            <a:r>
              <a:rPr lang="de-DE" sz="3200" dirty="0">
                <a:latin typeface="Arial" panose="020B0604020202020204" pitchFamily="34" charset="0"/>
                <a:ea typeface="Source Sans Pro" panose="020B0503030403020204" pitchFamily="34" charset="0"/>
                <a:cs typeface="Arial" panose="020B0604020202020204" pitchFamily="34" charset="0"/>
              </a:rPr>
              <a:t> analysiert rasch die Risiken in unserem Gemeindealltag &amp; empfiehlt präventiv bauliche, organisatorische &amp; personelle Massnahmen</a:t>
            </a:r>
            <a:br>
              <a:rPr lang="de-DE" sz="3200" dirty="0">
                <a:latin typeface="Arial" panose="020B0604020202020204" pitchFamily="34" charset="0"/>
                <a:ea typeface="Source Sans Pro" panose="020B0503030403020204" pitchFamily="34" charset="0"/>
                <a:cs typeface="Arial" panose="020B0604020202020204" pitchFamily="34" charset="0"/>
              </a:rPr>
            </a:br>
            <a:endParaRPr lang="de-DE" sz="3200" dirty="0">
              <a:latin typeface="Arial" panose="020B0604020202020204" pitchFamily="34" charset="0"/>
              <a:ea typeface="Source Sans Pro" panose="020B0503030403020204" pitchFamily="34" charset="0"/>
              <a:cs typeface="Arial" panose="020B0604020202020204" pitchFamily="34" charset="0"/>
            </a:endParaRPr>
          </a:p>
          <a:p>
            <a:pPr marL="457200" lvl="0" indent="-457200">
              <a:buFont typeface="Arial" panose="020B0604020202020204" pitchFamily="34" charset="0"/>
              <a:buChar char="•"/>
            </a:pPr>
            <a:r>
              <a:rPr lang="de-DE" sz="3200" dirty="0">
                <a:latin typeface="Arial" panose="020B0604020202020204" pitchFamily="34" charset="0"/>
                <a:ea typeface="Source Sans Pro" panose="020B0503030403020204" pitchFamily="34" charset="0"/>
                <a:cs typeface="Arial" panose="020B0604020202020204" pitchFamily="34" charset="0"/>
              </a:rPr>
              <a:t>Zudem können wir unsere eigenen Risikoanalysen im dazugehörigen Archiv ablegen</a:t>
            </a:r>
          </a:p>
          <a:p>
            <a:endParaRPr lang="de-DE" sz="2000" dirty="0"/>
          </a:p>
          <a:p>
            <a:r>
              <a:rPr lang="de-DE" sz="2000" dirty="0"/>
              <a:t>Je nach Fortschritt der Arbeit kommen weitere Risikoanalysen dazu.</a:t>
            </a:r>
          </a:p>
          <a:p>
            <a:endParaRPr lang="de-DE" sz="2000" dirty="0"/>
          </a:p>
          <a:p>
            <a:r>
              <a:rPr lang="de-DE" sz="2000" dirty="0"/>
              <a:t>Wichtig zu wissen: Einige dieser Analysen sind sehr einfach gehalten, um für eine Laienbehörde verständlich zu bleiben. Inhaltlich orientieren sie sich aber an den Profis.</a:t>
            </a:r>
          </a:p>
          <a:p>
            <a:endParaRPr lang="de-DE" sz="2000" dirty="0"/>
          </a:p>
          <a:p>
            <a:r>
              <a:rPr lang="de-DE" sz="2000" dirty="0"/>
              <a:t>Zum Beispiel die </a:t>
            </a:r>
            <a:r>
              <a:rPr lang="de-DE" b="1" dirty="0"/>
              <a:t>Analyse: Sicherheit im Gemeinde- / Stadthaus </a:t>
            </a:r>
            <a:r>
              <a:rPr lang="de-DE" b="0" dirty="0"/>
              <a:t>zeigt aber haargenau, wie es mit der Sicherheit in unserem Gebäude aussieht, das kann jede/r mal selber durchklicken</a:t>
            </a:r>
          </a:p>
          <a:p>
            <a:endParaRPr lang="de-CH" sz="2000" dirty="0"/>
          </a:p>
        </p:txBody>
      </p:sp>
      <p:sp>
        <p:nvSpPr>
          <p:cNvPr id="4" name="Foliennummernplatzhalter 3"/>
          <p:cNvSpPr>
            <a:spLocks noGrp="1"/>
          </p:cNvSpPr>
          <p:nvPr>
            <p:ph type="sldNum" sz="quarter" idx="5"/>
          </p:nvPr>
        </p:nvSpPr>
        <p:spPr/>
        <p:txBody>
          <a:bodyPr/>
          <a:lstStyle/>
          <a:p>
            <a:fld id="{B4EC5497-7411-4DFC-B4E7-39893D699AF3}" type="slidenum">
              <a:rPr lang="de-CH" smtClean="0"/>
              <a:t>12</a:t>
            </a:fld>
            <a:endParaRPr lang="de-CH" dirty="0"/>
          </a:p>
        </p:txBody>
      </p:sp>
    </p:spTree>
    <p:extLst>
      <p:ext uri="{BB962C8B-B14F-4D97-AF65-F5344CB8AC3E}">
        <p14:creationId xmlns:p14="http://schemas.microsoft.com/office/powerpoint/2010/main" val="1681879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buFont typeface="Arial" panose="020B0604020202020204" pitchFamily="34" charset="0"/>
              <a:buNone/>
            </a:pPr>
            <a:r>
              <a:rPr lang="de-DE" sz="3200" dirty="0">
                <a:latin typeface="Arial" panose="020B0604020202020204" pitchFamily="34" charset="0"/>
                <a:ea typeface="Source Sans Pro" panose="020B0503030403020204" pitchFamily="34" charset="0"/>
                <a:cs typeface="Arial" panose="020B0604020202020204" pitchFamily="34" charset="0"/>
              </a:rPr>
              <a:t>Hier zum Beispiel die erste Frage… </a:t>
            </a:r>
          </a:p>
          <a:p>
            <a:pPr marL="0" lvl="0" indent="0">
              <a:buFont typeface="Arial" panose="020B0604020202020204" pitchFamily="34" charset="0"/>
              <a:buNone/>
            </a:pPr>
            <a:endParaRPr lang="de-DE" sz="3200" b="1" dirty="0">
              <a:latin typeface="Arial" panose="020B0604020202020204" pitchFamily="34" charset="0"/>
              <a:ea typeface="Source Sans Pro" panose="020B0503030403020204" pitchFamily="34" charset="0"/>
              <a:cs typeface="Arial" panose="020B0604020202020204" pitchFamily="34" charset="0"/>
            </a:endParaRPr>
          </a:p>
          <a:p>
            <a:pPr marL="0" lvl="0" indent="0">
              <a:buFont typeface="Arial" panose="020B0604020202020204" pitchFamily="34" charset="0"/>
              <a:buNone/>
            </a:pPr>
            <a:r>
              <a:rPr lang="de-DE" sz="3200" b="0" dirty="0">
                <a:latin typeface="Arial" panose="020B0604020202020204" pitchFamily="34" charset="0"/>
                <a:ea typeface="Source Sans Pro" panose="020B0503030403020204" pitchFamily="34" charset="0"/>
                <a:cs typeface="Arial" panose="020B0604020202020204" pitchFamily="34" charset="0"/>
              </a:rPr>
              <a:t>Eine andere Frage ist zum Beispiel: </a:t>
            </a:r>
          </a:p>
          <a:p>
            <a:pPr marL="0" lvl="0" indent="0">
              <a:buFont typeface="Arial" panose="020B0604020202020204" pitchFamily="34" charset="0"/>
              <a:buNone/>
            </a:pPr>
            <a:endParaRPr lang="de-DE" sz="3200" b="0" dirty="0">
              <a:latin typeface="Arial" panose="020B0604020202020204" pitchFamily="34" charset="0"/>
              <a:ea typeface="Source Sans Pro" panose="020B0503030403020204" pitchFamily="34" charset="0"/>
              <a:cs typeface="Arial" panose="020B0604020202020204" pitchFamily="34" charset="0"/>
            </a:endParaRPr>
          </a:p>
          <a:p>
            <a:r>
              <a:rPr lang="de-DE" dirty="0"/>
              <a:t>Bewegungsfreiheit: </a:t>
            </a:r>
            <a:r>
              <a:rPr lang="de-DE" b="1" dirty="0"/>
              <a:t>Haben Ihre Mitarbeitenden die Anweisung, fremde Personen ohne «Besucherpass» in den Gängen anzusprechen?</a:t>
            </a:r>
          </a:p>
          <a:p>
            <a:endParaRPr lang="de-DE" b="0" dirty="0"/>
          </a:p>
          <a:p>
            <a:r>
              <a:rPr lang="de-DE" b="0" dirty="0"/>
              <a:t>oder</a:t>
            </a:r>
          </a:p>
          <a:p>
            <a:endParaRPr lang="de-DE" dirty="0"/>
          </a:p>
          <a:p>
            <a:r>
              <a:rPr lang="de-DE" dirty="0"/>
              <a:t>Sozialberatung: </a:t>
            </a:r>
            <a:r>
              <a:rPr lang="de-DE" b="1" dirty="0"/>
              <a:t>Ist der Eingang mit einer Schleuse geregelt?</a:t>
            </a:r>
          </a:p>
          <a:p>
            <a:endParaRPr lang="de-DE" b="0" dirty="0"/>
          </a:p>
          <a:p>
            <a:r>
              <a:rPr lang="de-DE" b="0" dirty="0"/>
              <a:t>oder</a:t>
            </a:r>
          </a:p>
          <a:p>
            <a:endParaRPr lang="de-DE" dirty="0"/>
          </a:p>
          <a:p>
            <a:r>
              <a:rPr lang="de-DE" dirty="0"/>
              <a:t>Einwohnerkontrolle: </a:t>
            </a:r>
            <a:r>
              <a:rPr lang="de-DE" b="1" dirty="0"/>
              <a:t>Falls Klienten aggressiv werden, besteht eine Alarmierungsmöglichkeit?</a:t>
            </a:r>
          </a:p>
          <a:p>
            <a:endParaRPr lang="de-DE" b="1" dirty="0"/>
          </a:p>
          <a:p>
            <a:endParaRPr lang="de-DE" b="1" dirty="0"/>
          </a:p>
          <a:p>
            <a:pPr marL="457200" lvl="0" indent="-457200">
              <a:buFont typeface="Arial" panose="020B0604020202020204" pitchFamily="34" charset="0"/>
              <a:buChar char="•"/>
            </a:pPr>
            <a:endParaRPr lang="de-DE" b="1" dirty="0"/>
          </a:p>
          <a:p>
            <a:endParaRPr lang="de-CH" sz="2000" dirty="0"/>
          </a:p>
        </p:txBody>
      </p:sp>
      <p:sp>
        <p:nvSpPr>
          <p:cNvPr id="4" name="Foliennummernplatzhalter 3"/>
          <p:cNvSpPr>
            <a:spLocks noGrp="1"/>
          </p:cNvSpPr>
          <p:nvPr>
            <p:ph type="sldNum" sz="quarter" idx="5"/>
          </p:nvPr>
        </p:nvSpPr>
        <p:spPr/>
        <p:txBody>
          <a:bodyPr/>
          <a:lstStyle/>
          <a:p>
            <a:fld id="{B4EC5497-7411-4DFC-B4E7-39893D699AF3}" type="slidenum">
              <a:rPr lang="de-CH" smtClean="0"/>
              <a:t>13</a:t>
            </a:fld>
            <a:endParaRPr lang="de-CH" dirty="0"/>
          </a:p>
        </p:txBody>
      </p:sp>
    </p:spTree>
    <p:extLst>
      <p:ext uri="{BB962C8B-B14F-4D97-AF65-F5344CB8AC3E}">
        <p14:creationId xmlns:p14="http://schemas.microsoft.com/office/powerpoint/2010/main" val="3898173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Auf https://www.KRISENKOMPASS.ch/downloads/ können wir alle Themenlisten</a:t>
            </a:r>
            <a:r>
              <a:rPr lang="de-DE" baseline="0" dirty="0"/>
              <a:t> der einzelnen Bereiche</a:t>
            </a:r>
            <a:r>
              <a:rPr lang="de-DE" dirty="0"/>
              <a:t> downloaden.</a:t>
            </a:r>
          </a:p>
          <a:p>
            <a:endParaRPr lang="de-DE" dirty="0"/>
          </a:p>
          <a:p>
            <a:r>
              <a:rPr lang="de-DE" dirty="0"/>
              <a:t>So</a:t>
            </a:r>
            <a:r>
              <a:rPr lang="de-DE" baseline="0" dirty="0"/>
              <a:t> sehen wir genau, was bereits vorhanden ist und was je nach unseren Wünschen noch ergänzt werden könnte / müsste.</a:t>
            </a:r>
            <a:endParaRPr lang="de-CH" dirty="0"/>
          </a:p>
        </p:txBody>
      </p:sp>
      <p:sp>
        <p:nvSpPr>
          <p:cNvPr id="4" name="Foliennummernplatzhalter 3"/>
          <p:cNvSpPr>
            <a:spLocks noGrp="1"/>
          </p:cNvSpPr>
          <p:nvPr>
            <p:ph type="sldNum" sz="quarter" idx="5"/>
          </p:nvPr>
        </p:nvSpPr>
        <p:spPr/>
        <p:txBody>
          <a:bodyPr/>
          <a:lstStyle/>
          <a:p>
            <a:fld id="{B4EC5497-7411-4DFC-B4E7-39893D699AF3}" type="slidenum">
              <a:rPr lang="de-CH" smtClean="0"/>
              <a:t>14</a:t>
            </a:fld>
            <a:endParaRPr lang="de-CH" dirty="0"/>
          </a:p>
        </p:txBody>
      </p:sp>
    </p:spTree>
    <p:extLst>
      <p:ext uri="{BB962C8B-B14F-4D97-AF65-F5344CB8AC3E}">
        <p14:creationId xmlns:p14="http://schemas.microsoft.com/office/powerpoint/2010/main" val="4104151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Der KRISENKOMPASS</a:t>
            </a:r>
            <a:r>
              <a:rPr lang="de-DE" sz="1200" baseline="30000" dirty="0">
                <a:latin typeface="Arial" panose="020B0604020202020204" pitchFamily="34" charset="0"/>
                <a:ea typeface="Source Sans Pro" panose="020B0503030403020204" pitchFamily="34" charset="0"/>
                <a:cs typeface="Arial" panose="020B0604020202020204" pitchFamily="34" charset="0"/>
              </a:rPr>
              <a:t>®</a:t>
            </a:r>
            <a:r>
              <a:rPr lang="de-DE" dirty="0">
                <a:latin typeface="Arial" panose="020B0604020202020204" pitchFamily="34" charset="0"/>
                <a:cs typeface="Arial" panose="020B0604020202020204" pitchFamily="34" charset="0"/>
              </a:rPr>
              <a:t> stellt uns zahlreiche Schutz- und Einsatzkonzepte zur Vorsorge und Planung zur Verfügung – verständlich und strukturiert</a:t>
            </a:r>
            <a:br>
              <a:rPr lang="de-DE" dirty="0">
                <a:latin typeface="Arial" panose="020B0604020202020204" pitchFamily="34" charset="0"/>
                <a:cs typeface="Arial" panose="020B0604020202020204" pitchFamily="34" charset="0"/>
              </a:rPr>
            </a:br>
            <a:endParaRPr lang="de-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dirty="0">
                <a:latin typeface="Arial" panose="020B0604020202020204" pitchFamily="34" charset="0"/>
                <a:ea typeface="Source Sans Pro" panose="020B0503030403020204" pitchFamily="34" charset="0"/>
                <a:cs typeface="Arial" panose="020B0604020202020204" pitchFamily="34" charset="0"/>
              </a:rPr>
              <a:t>Zudem können wir unsere eigenen Schutz- &amp; Einsatzkonzepte im dazugehörigen Archiv ablegen</a:t>
            </a:r>
          </a:p>
          <a:p>
            <a:endParaRPr lang="de-DE" dirty="0"/>
          </a:p>
          <a:p>
            <a:r>
              <a:rPr lang="de-DE" dirty="0"/>
              <a:t>Hier zum Beispiel alles rund um Prävention.</a:t>
            </a:r>
          </a:p>
        </p:txBody>
      </p:sp>
      <p:sp>
        <p:nvSpPr>
          <p:cNvPr id="4" name="Foliennummernplatzhalter 3"/>
          <p:cNvSpPr>
            <a:spLocks noGrp="1"/>
          </p:cNvSpPr>
          <p:nvPr>
            <p:ph type="sldNum" sz="quarter" idx="5"/>
          </p:nvPr>
        </p:nvSpPr>
        <p:spPr/>
        <p:txBody>
          <a:bodyPr/>
          <a:lstStyle/>
          <a:p>
            <a:fld id="{B4EC5497-7411-4DFC-B4E7-39893D699AF3}" type="slidenum">
              <a:rPr lang="de-CH" smtClean="0"/>
              <a:t>15</a:t>
            </a:fld>
            <a:endParaRPr lang="de-CH" dirty="0"/>
          </a:p>
        </p:txBody>
      </p:sp>
    </p:spTree>
    <p:extLst>
      <p:ext uri="{BB962C8B-B14F-4D97-AF65-F5344CB8AC3E}">
        <p14:creationId xmlns:p14="http://schemas.microsoft.com/office/powerpoint/2010/main" val="3327641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zum Beispiel alles rund um den Auf- und Ausbau in Krisenstabsarbeit inkl. Rapportunterlagen</a:t>
            </a:r>
            <a:r>
              <a:rPr lang="de-DE" baseline="0" dirty="0"/>
              <a:t>, Führungsrhythmus, Vorschlag Zusammenarbeitsvertrag beim Aufbau eines RFO usw.</a:t>
            </a:r>
          </a:p>
          <a:p>
            <a:r>
              <a:rPr lang="de-DE" baseline="0" dirty="0"/>
              <a:t>Es gibt auch Praxisbeispiele für die Ausbildung.</a:t>
            </a:r>
            <a:endParaRPr lang="de-DE" dirty="0"/>
          </a:p>
        </p:txBody>
      </p:sp>
      <p:sp>
        <p:nvSpPr>
          <p:cNvPr id="4" name="Foliennummernplatzhalter 3"/>
          <p:cNvSpPr>
            <a:spLocks noGrp="1"/>
          </p:cNvSpPr>
          <p:nvPr>
            <p:ph type="sldNum" sz="quarter" idx="5"/>
          </p:nvPr>
        </p:nvSpPr>
        <p:spPr/>
        <p:txBody>
          <a:bodyPr/>
          <a:lstStyle/>
          <a:p>
            <a:fld id="{B4EC5497-7411-4DFC-B4E7-39893D699AF3}" type="slidenum">
              <a:rPr lang="de-CH" smtClean="0"/>
              <a:t>16</a:t>
            </a:fld>
            <a:endParaRPr lang="de-CH" dirty="0"/>
          </a:p>
        </p:txBody>
      </p:sp>
    </p:spTree>
    <p:extLst>
      <p:ext uri="{BB962C8B-B14F-4D97-AF65-F5344CB8AC3E}">
        <p14:creationId xmlns:p14="http://schemas.microsoft.com/office/powerpoint/2010/main" val="1904631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Die Checklisten zur Ereignisbewältigung unterstützen uns während und nach einer Krise, um die erlebten Vorkommnisse aufzuarbeiten und Krisenfolgen zu meistern</a:t>
            </a:r>
            <a:br>
              <a:rPr lang="de-DE" dirty="0">
                <a:latin typeface="Arial" panose="020B0604020202020204" pitchFamily="34" charset="0"/>
                <a:cs typeface="Arial" panose="020B0604020202020204" pitchFamily="34" charset="0"/>
              </a:rPr>
            </a:br>
            <a:endParaRPr lang="de-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dirty="0">
                <a:latin typeface="Arial" panose="020B0604020202020204" pitchFamily="34" charset="0"/>
                <a:ea typeface="Source Sans Pro" panose="020B0503030403020204" pitchFamily="34" charset="0"/>
                <a:cs typeface="Arial" panose="020B0604020202020204" pitchFamily="34" charset="0"/>
              </a:rPr>
              <a:t>Zudem können wir unsere eigenen Checklisten oder Notfallpläne im dazugehörigen Archiv ablegen</a:t>
            </a:r>
          </a:p>
          <a:p>
            <a:endParaRPr lang="de-DE" dirty="0"/>
          </a:p>
          <a:p>
            <a:r>
              <a:rPr lang="de-DE" dirty="0"/>
              <a:t>Hier zum Beispiel alles rund um Notfälle</a:t>
            </a:r>
            <a:r>
              <a:rPr lang="de-DE" baseline="0" dirty="0"/>
              <a:t> &amp; Krisen  von A - wie Amok, B - wie Bombendrohung, über S - wie Suizid bis Z - wie Zeugenaussage</a:t>
            </a:r>
            <a:endParaRPr lang="de-DE" dirty="0"/>
          </a:p>
        </p:txBody>
      </p:sp>
      <p:sp>
        <p:nvSpPr>
          <p:cNvPr id="4" name="Foliennummernplatzhalter 3"/>
          <p:cNvSpPr>
            <a:spLocks noGrp="1"/>
          </p:cNvSpPr>
          <p:nvPr>
            <p:ph type="sldNum" sz="quarter" idx="5"/>
          </p:nvPr>
        </p:nvSpPr>
        <p:spPr/>
        <p:txBody>
          <a:bodyPr/>
          <a:lstStyle/>
          <a:p>
            <a:fld id="{B4EC5497-7411-4DFC-B4E7-39893D699AF3}" type="slidenum">
              <a:rPr lang="de-CH" smtClean="0"/>
              <a:t>17</a:t>
            </a:fld>
            <a:endParaRPr lang="de-CH" dirty="0"/>
          </a:p>
        </p:txBody>
      </p:sp>
    </p:spTree>
    <p:extLst>
      <p:ext uri="{BB962C8B-B14F-4D97-AF65-F5344CB8AC3E}">
        <p14:creationId xmlns:p14="http://schemas.microsoft.com/office/powerpoint/2010/main" val="1817611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Das optionale Modul SCHULE bringt Handlungsempfehlungen bei psychischen Problemen, Bedrohungen, </a:t>
            </a:r>
            <a:r>
              <a:rPr lang="de-DE" baseline="0" dirty="0"/>
              <a:t>Extremismus, Radikalisierung, drohende Schüler usw. </a:t>
            </a:r>
            <a:r>
              <a:rPr lang="de-DE" dirty="0">
                <a:latin typeface="Arial" panose="020B0604020202020204" pitchFamily="34" charset="0"/>
                <a:cs typeface="Arial" panose="020B0604020202020204" pitchFamily="34" charset="0"/>
              </a:rPr>
              <a:t>Gewalt oder Todesfall – praxiserprobt, konkret</a:t>
            </a:r>
            <a:br>
              <a:rPr lang="de-DE" dirty="0">
                <a:latin typeface="Arial" panose="020B0604020202020204" pitchFamily="34" charset="0"/>
                <a:cs typeface="Arial" panose="020B0604020202020204" pitchFamily="34" charset="0"/>
              </a:rPr>
            </a:br>
            <a:endParaRPr lang="de-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dirty="0">
                <a:latin typeface="Arial" panose="020B0604020202020204" pitchFamily="34" charset="0"/>
                <a:ea typeface="Source Sans Pro" panose="020B0503030403020204" pitchFamily="34" charset="0"/>
                <a:cs typeface="Arial" panose="020B0604020202020204" pitchFamily="34" charset="0"/>
              </a:rPr>
              <a:t>Zudem können wir unsere eigenen Schul-Checklisten oder Schul-Notfallpläne im dazugehörigen Archiv ablegen</a:t>
            </a:r>
          </a:p>
          <a:p>
            <a:endParaRPr lang="de-DE" dirty="0"/>
          </a:p>
          <a:p>
            <a:r>
              <a:rPr lang="de-DE" dirty="0"/>
              <a:t>Hier das</a:t>
            </a:r>
            <a:r>
              <a:rPr lang="de-DE" baseline="0" dirty="0"/>
              <a:t> Themenheft des Moduls SCHULE – hilfreich auch zum Aufbau oder zur Überprüfung eines Krisenteams in der Schule</a:t>
            </a:r>
          </a:p>
          <a:p>
            <a:endParaRPr lang="de-DE" baseline="0" dirty="0"/>
          </a:p>
          <a:p>
            <a:r>
              <a:rPr lang="de-DE" baseline="0" dirty="0"/>
              <a:t>Vor allem für Einheitsgemeinden sinnvoll resp. wenn Medien direkt auf die Gemeinde losgehen und wissen wollen, was in der Schule passiert ist</a:t>
            </a:r>
            <a:endParaRPr lang="de-DE" dirty="0"/>
          </a:p>
        </p:txBody>
      </p:sp>
      <p:sp>
        <p:nvSpPr>
          <p:cNvPr id="4" name="Foliennummernplatzhalter 3"/>
          <p:cNvSpPr>
            <a:spLocks noGrp="1"/>
          </p:cNvSpPr>
          <p:nvPr>
            <p:ph type="sldNum" sz="quarter" idx="5"/>
          </p:nvPr>
        </p:nvSpPr>
        <p:spPr/>
        <p:txBody>
          <a:bodyPr/>
          <a:lstStyle/>
          <a:p>
            <a:fld id="{B4EC5497-7411-4DFC-B4E7-39893D699AF3}" type="slidenum">
              <a:rPr lang="de-CH" smtClean="0"/>
              <a:t>18</a:t>
            </a:fld>
            <a:endParaRPr lang="de-CH" dirty="0"/>
          </a:p>
        </p:txBody>
      </p:sp>
    </p:spTree>
    <p:extLst>
      <p:ext uri="{BB962C8B-B14F-4D97-AF65-F5344CB8AC3E}">
        <p14:creationId xmlns:p14="http://schemas.microsoft.com/office/powerpoint/2010/main" val="3806407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DE" dirty="0">
                <a:latin typeface="Arial" panose="020B0604020202020204" pitchFamily="34" charset="0"/>
                <a:ea typeface="Source Sans Pro" panose="020B0503030403020204" pitchFamily="34" charset="0"/>
                <a:cs typeface="Arial" panose="020B0604020202020204" pitchFamily="34" charset="0"/>
              </a:rPr>
              <a:t>Im Archiv können wir jederzeit eigene Unterlagen ablegen, anpassen, verschieben usw.</a:t>
            </a:r>
          </a:p>
          <a:p>
            <a:pPr marL="285750" indent="-285750">
              <a:buFont typeface="Arial" panose="020B0604020202020204" pitchFamily="34" charset="0"/>
              <a:buChar char="•"/>
            </a:pPr>
            <a:r>
              <a:rPr lang="de-DE" dirty="0">
                <a:latin typeface="Arial" panose="020B0604020202020204" pitchFamily="34" charset="0"/>
                <a:ea typeface="Source Sans Pro" panose="020B0503030403020204" pitchFamily="34" charset="0"/>
                <a:cs typeface="Arial" panose="020B0604020202020204" pitchFamily="34" charset="0"/>
              </a:rPr>
              <a:t>Dabei können sowohl </a:t>
            </a:r>
            <a:r>
              <a:rPr lang="de-DE" dirty="0">
                <a:solidFill>
                  <a:srgbClr val="5AAFBD"/>
                </a:solidFill>
                <a:latin typeface="Arial" panose="020B0604020202020204" pitchFamily="34" charset="0"/>
                <a:ea typeface="Source Sans Pro" panose="020B0503030403020204" pitchFamily="34" charset="0"/>
                <a:cs typeface="Arial" panose="020B0604020202020204" pitchFamily="34" charset="0"/>
              </a:rPr>
              <a:t>Inhaltsstruktur</a:t>
            </a:r>
            <a:r>
              <a:rPr lang="de-DE" dirty="0">
                <a:latin typeface="Arial" panose="020B0604020202020204" pitchFamily="34" charset="0"/>
                <a:ea typeface="Source Sans Pro" panose="020B0503030403020204" pitchFamily="34" charset="0"/>
                <a:cs typeface="Arial" panose="020B0604020202020204" pitchFamily="34" charset="0"/>
              </a:rPr>
              <a:t>, </a:t>
            </a:r>
            <a:r>
              <a:rPr lang="de-DE" dirty="0">
                <a:solidFill>
                  <a:srgbClr val="5AAFBD"/>
                </a:solidFill>
                <a:latin typeface="Arial" panose="020B0604020202020204" pitchFamily="34" charset="0"/>
                <a:ea typeface="Source Sans Pro" panose="020B0503030403020204" pitchFamily="34" charset="0"/>
                <a:cs typeface="Arial" panose="020B0604020202020204" pitchFamily="34" charset="0"/>
              </a:rPr>
              <a:t>Hierarchie</a:t>
            </a:r>
            <a:r>
              <a:rPr lang="de-DE" dirty="0">
                <a:latin typeface="Arial" panose="020B0604020202020204" pitchFamily="34" charset="0"/>
                <a:ea typeface="Source Sans Pro" panose="020B0503030403020204" pitchFamily="34" charset="0"/>
                <a:cs typeface="Arial" panose="020B0604020202020204" pitchFamily="34" charset="0"/>
              </a:rPr>
              <a:t> als auch </a:t>
            </a:r>
            <a:r>
              <a:rPr lang="de-DE" dirty="0">
                <a:solidFill>
                  <a:srgbClr val="5AAFBD"/>
                </a:solidFill>
                <a:latin typeface="Arial" panose="020B0604020202020204" pitchFamily="34" charset="0"/>
                <a:ea typeface="Source Sans Pro" panose="020B0503030403020204" pitchFamily="34" charset="0"/>
                <a:cs typeface="Arial" panose="020B0604020202020204" pitchFamily="34" charset="0"/>
              </a:rPr>
              <a:t>Verknüpfung</a:t>
            </a:r>
            <a:r>
              <a:rPr lang="de-DE" dirty="0">
                <a:latin typeface="Arial" panose="020B0604020202020204" pitchFamily="34" charset="0"/>
                <a:ea typeface="Source Sans Pro" panose="020B0503030403020204" pitchFamily="34" charset="0"/>
                <a:cs typeface="Arial" panose="020B0604020202020204" pitchFamily="34" charset="0"/>
              </a:rPr>
              <a:t> zu Dokumenten oder zu externen Links verändert werden</a:t>
            </a:r>
          </a:p>
          <a:p>
            <a:pPr marL="285750" indent="-285750">
              <a:buFont typeface="Arial" panose="020B0604020202020204" pitchFamily="34" charset="0"/>
              <a:buChar char="•"/>
            </a:pPr>
            <a:r>
              <a:rPr lang="de-DE" dirty="0">
                <a:latin typeface="Arial" panose="020B0604020202020204" pitchFamily="34" charset="0"/>
                <a:ea typeface="Source Sans Pro" panose="020B0503030403020204" pitchFamily="34" charset="0"/>
                <a:cs typeface="Arial" panose="020B0604020202020204" pitchFamily="34" charset="0"/>
              </a:rPr>
              <a:t>Auf Knopfdruck aktualisiert sich die App selbständig, dann steht alles </a:t>
            </a:r>
            <a:r>
              <a:rPr lang="de-DE" dirty="0">
                <a:solidFill>
                  <a:srgbClr val="E11B4B"/>
                </a:solidFill>
                <a:latin typeface="Arial" panose="020B0604020202020204" pitchFamily="34" charset="0"/>
                <a:ea typeface="Source Sans Pro" panose="020B0503030403020204" pitchFamily="34" charset="0"/>
                <a:cs typeface="Arial" panose="020B0604020202020204" pitchFamily="34" charset="0"/>
              </a:rPr>
              <a:t>krisensicher auch offline </a:t>
            </a:r>
            <a:r>
              <a:rPr lang="de-DE" dirty="0">
                <a:latin typeface="Arial" panose="020B0604020202020204" pitchFamily="34" charset="0"/>
                <a:ea typeface="Source Sans Pro" panose="020B0503030403020204" pitchFamily="34" charset="0"/>
                <a:cs typeface="Arial" panose="020B0604020202020204" pitchFamily="34" charset="0"/>
              </a:rPr>
              <a:t>zur Verfügung</a:t>
            </a:r>
          </a:p>
          <a:p>
            <a:endParaRPr lang="de-DE" dirty="0"/>
          </a:p>
          <a:p>
            <a:r>
              <a:rPr lang="de-DE" dirty="0"/>
              <a:t>Rechts</a:t>
            </a:r>
            <a:r>
              <a:rPr lang="de-DE" baseline="0" dirty="0"/>
              <a:t> sieht man ein Beispiel einer solchen Struktur, die vom Administrator / der Administratorin verändert oder ergänzt werden kann</a:t>
            </a:r>
          </a:p>
          <a:p>
            <a:r>
              <a:rPr lang="de-DE" baseline="0" dirty="0"/>
              <a:t>Was ein Administrator ist und kann, wird später noch erklärt</a:t>
            </a:r>
            <a:endParaRPr lang="de-DE" dirty="0"/>
          </a:p>
        </p:txBody>
      </p:sp>
      <p:sp>
        <p:nvSpPr>
          <p:cNvPr id="4" name="Foliennummernplatzhalter 3"/>
          <p:cNvSpPr>
            <a:spLocks noGrp="1"/>
          </p:cNvSpPr>
          <p:nvPr>
            <p:ph type="sldNum" sz="quarter" idx="5"/>
          </p:nvPr>
        </p:nvSpPr>
        <p:spPr/>
        <p:txBody>
          <a:bodyPr/>
          <a:lstStyle/>
          <a:p>
            <a:fld id="{B4EC5497-7411-4DFC-B4E7-39893D699AF3}" type="slidenum">
              <a:rPr lang="de-CH" smtClean="0"/>
              <a:t>19</a:t>
            </a:fld>
            <a:endParaRPr lang="de-CH" dirty="0"/>
          </a:p>
        </p:txBody>
      </p:sp>
    </p:spTree>
    <p:extLst>
      <p:ext uri="{BB962C8B-B14F-4D97-AF65-F5344CB8AC3E}">
        <p14:creationId xmlns:p14="http://schemas.microsoft.com/office/powerpoint/2010/main" val="1741599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ist die Startfolie</a:t>
            </a:r>
            <a:endParaRPr lang="de-CH" dirty="0"/>
          </a:p>
        </p:txBody>
      </p:sp>
      <p:sp>
        <p:nvSpPr>
          <p:cNvPr id="4" name="Foliennummernplatzhalter 3"/>
          <p:cNvSpPr>
            <a:spLocks noGrp="1"/>
          </p:cNvSpPr>
          <p:nvPr>
            <p:ph type="sldNum" sz="quarter" idx="5"/>
          </p:nvPr>
        </p:nvSpPr>
        <p:spPr/>
        <p:txBody>
          <a:bodyPr/>
          <a:lstStyle/>
          <a:p>
            <a:fld id="{B4EC5497-7411-4DFC-B4E7-39893D699AF3}" type="slidenum">
              <a:rPr lang="de-CH" smtClean="0"/>
              <a:t>2</a:t>
            </a:fld>
            <a:endParaRPr lang="de-CH" dirty="0"/>
          </a:p>
        </p:txBody>
      </p:sp>
    </p:spTree>
    <p:extLst>
      <p:ext uri="{BB962C8B-B14F-4D97-AF65-F5344CB8AC3E}">
        <p14:creationId xmlns:p14="http://schemas.microsoft.com/office/powerpoint/2010/main" val="972342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r>
              <a:rPr lang="de-DE" dirty="0"/>
              <a:t>Hier wird als Beispiel die</a:t>
            </a:r>
            <a:r>
              <a:rPr lang="de-DE" baseline="0" dirty="0"/>
              <a:t> </a:t>
            </a:r>
            <a:r>
              <a:rPr lang="de-DE" b="1" baseline="0" dirty="0">
                <a:solidFill>
                  <a:srgbClr val="E11B4B"/>
                </a:solidFill>
              </a:rPr>
              <a:t>Ereignisbewältigung </a:t>
            </a:r>
            <a:r>
              <a:rPr lang="de-DE" baseline="0" dirty="0"/>
              <a:t>aufgeklappt</a:t>
            </a:r>
          </a:p>
          <a:p>
            <a:endParaRPr lang="de-DE" baseline="0" dirty="0"/>
          </a:p>
          <a:p>
            <a:r>
              <a:rPr lang="de-DE" baseline="0" dirty="0"/>
              <a:t>Mit Drag and Drop (roter Pfeil) kann das Thema resp. die angezeigte Unterkategorie innerhalb der Kategorie verschoben oder in der Hierarchie nach oben oder unten platziert werden</a:t>
            </a:r>
            <a:endParaRPr lang="de-DE" dirty="0"/>
          </a:p>
        </p:txBody>
      </p:sp>
      <p:sp>
        <p:nvSpPr>
          <p:cNvPr id="4" name="Foliennummernplatzhalter 3"/>
          <p:cNvSpPr>
            <a:spLocks noGrp="1"/>
          </p:cNvSpPr>
          <p:nvPr>
            <p:ph type="sldNum" sz="quarter" idx="5"/>
          </p:nvPr>
        </p:nvSpPr>
        <p:spPr/>
        <p:txBody>
          <a:bodyPr/>
          <a:lstStyle/>
          <a:p>
            <a:fld id="{B4EC5497-7411-4DFC-B4E7-39893D699AF3}" type="slidenum">
              <a:rPr lang="de-CH" smtClean="0"/>
              <a:t>20</a:t>
            </a:fld>
            <a:endParaRPr lang="de-CH" dirty="0"/>
          </a:p>
        </p:txBody>
      </p:sp>
    </p:spTree>
    <p:extLst>
      <p:ext uri="{BB962C8B-B14F-4D97-AF65-F5344CB8AC3E}">
        <p14:creationId xmlns:p14="http://schemas.microsoft.com/office/powerpoint/2010/main" val="2584756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Hier verwalten und organisieren wir unsere relevanten Adress- und Rufnummerndaten komfortabel und sicher</a:t>
            </a:r>
          </a:p>
          <a:p>
            <a:pPr marL="285750" indent="-285750">
              <a:buFont typeface="Arial" panose="020B0604020202020204" pitchFamily="34" charset="0"/>
              <a:buChar char="•"/>
            </a:pPr>
            <a:endParaRPr lang="de-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Anschliessend sind diese in der KRISENKOMPASS</a:t>
            </a:r>
            <a:r>
              <a:rPr lang="de-DE" sz="1200" baseline="30000" dirty="0">
                <a:latin typeface="Arial" panose="020B0604020202020204" pitchFamily="34" charset="0"/>
                <a:ea typeface="Source Sans Pro" panose="020B0503030403020204" pitchFamily="34" charset="0"/>
                <a:cs typeface="Arial" panose="020B0604020202020204" pitchFamily="34" charset="0"/>
              </a:rPr>
              <a:t>®</a:t>
            </a:r>
            <a:r>
              <a:rPr lang="de-DE" dirty="0">
                <a:latin typeface="Arial" panose="020B0604020202020204" pitchFamily="34" charset="0"/>
                <a:cs typeface="Arial" panose="020B0604020202020204" pitchFamily="34" charset="0"/>
              </a:rPr>
              <a:t>-App jederzeit abrufbar</a:t>
            </a:r>
          </a:p>
          <a:p>
            <a:pPr marL="285750" indent="-285750">
              <a:buFont typeface="Arial" panose="020B0604020202020204" pitchFamily="34" charset="0"/>
              <a:buChar char="•"/>
            </a:pPr>
            <a:r>
              <a:rPr lang="de-DE" dirty="0">
                <a:latin typeface="Arial" panose="020B0604020202020204" pitchFamily="34" charset="0"/>
                <a:ea typeface="Source Sans Pro" panose="020B0503030403020204" pitchFamily="34" charset="0"/>
                <a:cs typeface="Arial" panose="020B0604020202020204" pitchFamily="34" charset="0"/>
              </a:rPr>
              <a:t>Natürlich können über das Handy direkt die Telefonnummern angewählt werden, das ist praktisch geht auch mit den E-Mail Adressen</a:t>
            </a:r>
          </a:p>
        </p:txBody>
      </p:sp>
      <p:sp>
        <p:nvSpPr>
          <p:cNvPr id="4" name="Foliennummernplatzhalter 3"/>
          <p:cNvSpPr>
            <a:spLocks noGrp="1"/>
          </p:cNvSpPr>
          <p:nvPr>
            <p:ph type="sldNum" sz="quarter" idx="5"/>
          </p:nvPr>
        </p:nvSpPr>
        <p:spPr/>
        <p:txBody>
          <a:bodyPr/>
          <a:lstStyle/>
          <a:p>
            <a:fld id="{B4EC5497-7411-4DFC-B4E7-39893D699AF3}" type="slidenum">
              <a:rPr lang="de-CH" smtClean="0"/>
              <a:t>21</a:t>
            </a:fld>
            <a:endParaRPr lang="de-CH" dirty="0"/>
          </a:p>
        </p:txBody>
      </p:sp>
    </p:spTree>
    <p:extLst>
      <p:ext uri="{BB962C8B-B14F-4D97-AF65-F5344CB8AC3E}">
        <p14:creationId xmlns:p14="http://schemas.microsoft.com/office/powerpoint/2010/main" val="2955320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Modul ALARMIERUNG ist optional</a:t>
            </a:r>
            <a:r>
              <a:rPr lang="de-DE" baseline="0" dirty="0"/>
              <a:t> und stellt unsere Zugänge zu LODUR her oder nutzt aktuell ein extern angesteuertes Tool der Swisscom zur Konferenzschaltung</a:t>
            </a:r>
            <a:endParaRPr lang="de-DE" dirty="0"/>
          </a:p>
        </p:txBody>
      </p:sp>
      <p:sp>
        <p:nvSpPr>
          <p:cNvPr id="4" name="Foliennummernplatzhalter 3"/>
          <p:cNvSpPr>
            <a:spLocks noGrp="1"/>
          </p:cNvSpPr>
          <p:nvPr>
            <p:ph type="sldNum" sz="quarter" idx="5"/>
          </p:nvPr>
        </p:nvSpPr>
        <p:spPr/>
        <p:txBody>
          <a:bodyPr/>
          <a:lstStyle/>
          <a:p>
            <a:fld id="{B4EC5497-7411-4DFC-B4E7-39893D699AF3}" type="slidenum">
              <a:rPr lang="de-CH" smtClean="0"/>
              <a:t>22</a:t>
            </a:fld>
            <a:endParaRPr lang="de-CH" dirty="0"/>
          </a:p>
        </p:txBody>
      </p:sp>
    </p:spTree>
    <p:extLst>
      <p:ext uri="{BB962C8B-B14F-4D97-AF65-F5344CB8AC3E}">
        <p14:creationId xmlns:p14="http://schemas.microsoft.com/office/powerpoint/2010/main" val="23907913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Unsere Datenbank liegt verschlüsselt in der Schweiz</a:t>
            </a:r>
            <a:r>
              <a:rPr lang="de-DE" baseline="0" dirty="0"/>
              <a:t> auf einem gesicherten Server</a:t>
            </a:r>
          </a:p>
        </p:txBody>
      </p:sp>
      <p:sp>
        <p:nvSpPr>
          <p:cNvPr id="4" name="Foliennummernplatzhalter 3"/>
          <p:cNvSpPr>
            <a:spLocks noGrp="1"/>
          </p:cNvSpPr>
          <p:nvPr>
            <p:ph type="sldNum" sz="quarter" idx="5"/>
          </p:nvPr>
        </p:nvSpPr>
        <p:spPr/>
        <p:txBody>
          <a:bodyPr/>
          <a:lstStyle/>
          <a:p>
            <a:fld id="{B4EC5497-7411-4DFC-B4E7-39893D699AF3}" type="slidenum">
              <a:rPr lang="de-CH" smtClean="0"/>
              <a:t>23</a:t>
            </a:fld>
            <a:endParaRPr lang="de-CH" dirty="0"/>
          </a:p>
        </p:txBody>
      </p:sp>
    </p:spTree>
    <p:extLst>
      <p:ext uri="{BB962C8B-B14F-4D97-AF65-F5344CB8AC3E}">
        <p14:creationId xmlns:p14="http://schemas.microsoft.com/office/powerpoint/2010/main" val="6727455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Nach dem Upload ist der bereits vorhandene und unser eigener dynamischer Inhalt entweder online über jeden Browser </a:t>
            </a:r>
            <a:r>
              <a:rPr lang="de-DE" b="1" baseline="0" dirty="0"/>
              <a:t>oder offline auf der App abrufbar</a:t>
            </a:r>
            <a:endParaRPr lang="de-DE" baseline="0" dirty="0"/>
          </a:p>
          <a:p>
            <a:endParaRPr lang="de-DE" baseline="0" dirty="0"/>
          </a:p>
          <a:p>
            <a:r>
              <a:rPr lang="de-DE" baseline="0" dirty="0"/>
              <a:t>Damit sind wir auch in stromlosen Zeiten oder ohne Internetempfang für einige Zeit auf der sicheren Seite und hat alles Wichtige haben wir mobil und jederzeit griffbereit</a:t>
            </a:r>
            <a:endParaRPr lang="de-CH" dirty="0"/>
          </a:p>
        </p:txBody>
      </p:sp>
      <p:sp>
        <p:nvSpPr>
          <p:cNvPr id="4" name="Foliennummernplatzhalter 3"/>
          <p:cNvSpPr>
            <a:spLocks noGrp="1"/>
          </p:cNvSpPr>
          <p:nvPr>
            <p:ph type="sldNum" sz="quarter" idx="5"/>
          </p:nvPr>
        </p:nvSpPr>
        <p:spPr/>
        <p:txBody>
          <a:bodyPr/>
          <a:lstStyle/>
          <a:p>
            <a:fld id="{B4EC5497-7411-4DFC-B4E7-39893D699AF3}" type="slidenum">
              <a:rPr lang="de-CH" smtClean="0"/>
              <a:t>24</a:t>
            </a:fld>
            <a:endParaRPr lang="de-CH" dirty="0"/>
          </a:p>
        </p:txBody>
      </p:sp>
    </p:spTree>
    <p:extLst>
      <p:ext uri="{BB962C8B-B14F-4D97-AF65-F5344CB8AC3E}">
        <p14:creationId xmlns:p14="http://schemas.microsoft.com/office/powerpoint/2010/main" val="30249726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baseline="0" dirty="0"/>
              <a:t>Der sogenannte </a:t>
            </a:r>
            <a:r>
              <a:rPr lang="de-DE" b="1" baseline="0" dirty="0"/>
              <a:t>dynamische Inhalt </a:t>
            </a:r>
            <a:r>
              <a:rPr lang="de-DE" baseline="0" dirty="0"/>
              <a:t>ist flexibel, weil abhängig von Dokumenten, Checklisten, Grundrissplänen, Notfallnummern, welche wir selber hochladen, jederzeit anpassen oder wieder löschen können. D.h. wir bestimmen, in welcher Struktur wir etwas hochladen und wer dies lesen darf.</a:t>
            </a:r>
            <a:endParaRPr lang="de-DE" dirty="0"/>
          </a:p>
          <a:p>
            <a:endParaRPr lang="de-DE" baseline="0" dirty="0"/>
          </a:p>
        </p:txBody>
      </p:sp>
      <p:sp>
        <p:nvSpPr>
          <p:cNvPr id="4" name="Foliennummernplatzhalter 3"/>
          <p:cNvSpPr>
            <a:spLocks noGrp="1"/>
          </p:cNvSpPr>
          <p:nvPr>
            <p:ph type="sldNum" sz="quarter" idx="5"/>
          </p:nvPr>
        </p:nvSpPr>
        <p:spPr/>
        <p:txBody>
          <a:bodyPr/>
          <a:lstStyle/>
          <a:p>
            <a:fld id="{B4EC5497-7411-4DFC-B4E7-39893D699AF3}" type="slidenum">
              <a:rPr lang="de-CH" smtClean="0"/>
              <a:t>25</a:t>
            </a:fld>
            <a:endParaRPr lang="de-CH" dirty="0"/>
          </a:p>
        </p:txBody>
      </p:sp>
    </p:spTree>
    <p:extLst>
      <p:ext uri="{BB962C8B-B14F-4D97-AF65-F5344CB8AC3E}">
        <p14:creationId xmlns:p14="http://schemas.microsoft.com/office/powerpoint/2010/main" val="1126069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a:t>Der </a:t>
            </a:r>
            <a:r>
              <a:rPr lang="de-DE" sz="1800" b="1" dirty="0"/>
              <a:t>Besitzer, die Besitzerin </a:t>
            </a:r>
            <a:r>
              <a:rPr lang="de-DE" sz="1800" dirty="0"/>
              <a:t>b</a:t>
            </a:r>
            <a:r>
              <a:rPr lang="de-DE" sz="2800" dirty="0"/>
              <a:t>estellt für die Gemeinde / Stadt / den Zugang, das geht über den Link https://cms.krisenkompass.ch/signin</a:t>
            </a:r>
          </a:p>
          <a:p>
            <a:endParaRPr lang="de-DE" sz="2800" dirty="0"/>
          </a:p>
          <a:p>
            <a:r>
              <a:rPr lang="de-DE" sz="2800" baseline="0" dirty="0"/>
              <a:t>Um auf unsere Daten zugreifen können, erstellen wir uns als sogenannten </a:t>
            </a:r>
            <a:r>
              <a:rPr lang="de-DE" sz="2800" b="1" baseline="0" dirty="0"/>
              <a:t>Administrator / Administratorin </a:t>
            </a:r>
            <a:r>
              <a:rPr lang="de-DE" sz="2800" b="0" baseline="0" dirty="0"/>
              <a:t>einen </a:t>
            </a:r>
            <a:r>
              <a:rPr lang="de-DE" sz="2800" baseline="0" dirty="0"/>
              <a:t>entsprechenden Zugang. Alle weiteren Personen, die ebenfalls Zugang erhalten, werden von diesem dazu eingeladen. Die Datenbank erkennt dann die bereits von uns erfassten Namen</a:t>
            </a:r>
            <a:endParaRPr lang="de-DE" sz="2800" dirty="0"/>
          </a:p>
          <a:p>
            <a:endParaRPr lang="de-DE" sz="1800" dirty="0"/>
          </a:p>
          <a:p>
            <a:r>
              <a:rPr lang="de-DE" sz="1800" dirty="0"/>
              <a:t>Die </a:t>
            </a:r>
            <a:r>
              <a:rPr lang="de-DE" sz="1800" b="1" dirty="0"/>
              <a:t>Administration</a:t>
            </a:r>
            <a:r>
              <a:rPr lang="de-DE" sz="1800" dirty="0"/>
              <a:t> überlegt sich, wer alles sinnvollerweise Zugang haben soll:</a:t>
            </a:r>
          </a:p>
          <a:p>
            <a:pPr marL="171450" indent="-171450">
              <a:buFont typeface="Arial" panose="020B0604020202020204" pitchFamily="34" charset="0"/>
              <a:buChar char="•"/>
            </a:pPr>
            <a:r>
              <a:rPr lang="de-DE" sz="1800" dirty="0"/>
              <a:t>In erster Linie der Gemeinderat</a:t>
            </a:r>
          </a:p>
          <a:p>
            <a:pPr marL="171450" indent="-171450">
              <a:buFont typeface="Arial" panose="020B0604020202020204" pitchFamily="34" charset="0"/>
              <a:buChar char="•"/>
            </a:pPr>
            <a:r>
              <a:rPr lang="de-DE" sz="1800" dirty="0"/>
              <a:t>Besonders die Person mit dem Ressort Sicherheit</a:t>
            </a:r>
          </a:p>
          <a:p>
            <a:pPr marL="171450" indent="-171450">
              <a:buFont typeface="Arial" panose="020B0604020202020204" pitchFamily="34" charset="0"/>
              <a:buChar char="•"/>
            </a:pPr>
            <a:r>
              <a:rPr lang="de-DE" sz="1800" dirty="0"/>
              <a:t>Sicherheitsbeauftragter / SIBE (BESIBE wie Hausdienst, Technische Betriebe, ARA, Schwimmbad, Eisbahn)</a:t>
            </a:r>
          </a:p>
          <a:p>
            <a:pPr marL="171450" indent="-171450">
              <a:buFont typeface="Arial" panose="020B0604020202020204" pitchFamily="34" charset="0"/>
              <a:buChar char="•"/>
            </a:pPr>
            <a:r>
              <a:rPr lang="de-DE" sz="1800" dirty="0"/>
              <a:t>Der Krisenstab der Gemeinde resp. das Gemeindeführungsorgan</a:t>
            </a:r>
          </a:p>
          <a:p>
            <a:pPr marL="171450" indent="-171450">
              <a:buFont typeface="Arial" panose="020B0604020202020204" pitchFamily="34" charset="0"/>
              <a:buChar char="•"/>
            </a:pPr>
            <a:r>
              <a:rPr lang="de-DE" sz="1800" dirty="0"/>
              <a:t>Auch die Kommunikations- und die Personalabteilung finden viele für sie wertvollen Inhalte</a:t>
            </a:r>
          </a:p>
          <a:p>
            <a:endParaRPr lang="de-DE" sz="2800" dirty="0">
              <a:solidFill>
                <a:srgbClr val="E01A4C"/>
              </a:solidFill>
              <a:latin typeface="Arial" panose="020B0604020202020204" pitchFamily="34" charset="0"/>
              <a:cs typeface="Arial" panose="020B0604020202020204" pitchFamily="34" charset="0"/>
            </a:endParaRPr>
          </a:p>
          <a:p>
            <a:r>
              <a:rPr lang="de-DE" sz="2800" dirty="0">
                <a:solidFill>
                  <a:srgbClr val="E01A4C"/>
                </a:solidFill>
                <a:latin typeface="Arial" panose="020B0604020202020204" pitchFamily="34" charset="0"/>
                <a:cs typeface="Arial" panose="020B0604020202020204" pitchFamily="34" charset="0"/>
              </a:rPr>
              <a:t>a) AdministratorIn</a:t>
            </a:r>
          </a:p>
          <a:p>
            <a:pPr marL="180975" indent="-180975">
              <a:buFont typeface="Arial" panose="020B0604020202020204" pitchFamily="34" charset="0"/>
              <a:buChar char="•"/>
            </a:pPr>
            <a:r>
              <a:rPr lang="de-DE" sz="2800" dirty="0">
                <a:latin typeface="Arial" panose="020B0604020202020204" pitchFamily="34" charset="0"/>
                <a:cs typeface="Arial" panose="020B0604020202020204" pitchFamily="34" charset="0"/>
              </a:rPr>
              <a:t>Verändert evtl. die Dokumentenhierarchie</a:t>
            </a:r>
          </a:p>
          <a:p>
            <a:pPr marL="180975" indent="-180975">
              <a:buFont typeface="Arial" panose="020B0604020202020204" pitchFamily="34" charset="0"/>
              <a:buChar char="•"/>
            </a:pPr>
            <a:r>
              <a:rPr lang="de-DE" sz="2800" dirty="0">
                <a:latin typeface="Arial" panose="020B0604020202020204" pitchFamily="34" charset="0"/>
                <a:cs typeface="Arial" panose="020B0604020202020204" pitchFamily="34" charset="0"/>
              </a:rPr>
              <a:t>Bestimmt, wer Zugang bekommt</a:t>
            </a:r>
          </a:p>
          <a:p>
            <a:pPr marL="180975" indent="-180975">
              <a:buFont typeface="Arial" panose="020B0604020202020204" pitchFamily="34" charset="0"/>
              <a:buChar char="•"/>
            </a:pPr>
            <a:r>
              <a:rPr lang="de-DE" sz="2800" dirty="0">
                <a:latin typeface="Arial" panose="020B0604020202020204" pitchFamily="34" charset="0"/>
                <a:cs typeface="Arial" panose="020B0604020202020204" pitchFamily="34" charset="0"/>
              </a:rPr>
              <a:t>Lädt diese per E-Mail ein &amp; vergibt dabei die Rechte </a:t>
            </a:r>
            <a:r>
              <a:rPr lang="de-DE" sz="2800" dirty="0">
                <a:solidFill>
                  <a:srgbClr val="E01A4C"/>
                </a:solidFill>
                <a:latin typeface="Arial" panose="020B0604020202020204" pitchFamily="34" charset="0"/>
                <a:cs typeface="Arial" panose="020B0604020202020204" pitchFamily="34" charset="0"/>
              </a:rPr>
              <a:t>b) </a:t>
            </a:r>
            <a:r>
              <a:rPr lang="de-DE" sz="2800" dirty="0">
                <a:latin typeface="Arial" panose="020B0604020202020204" pitchFamily="34" charset="0"/>
                <a:cs typeface="Arial" panose="020B0604020202020204" pitchFamily="34" charset="0"/>
              </a:rPr>
              <a:t>+ </a:t>
            </a:r>
            <a:r>
              <a:rPr lang="de-DE" sz="2800" dirty="0">
                <a:solidFill>
                  <a:srgbClr val="E01A4C"/>
                </a:solidFill>
                <a:latin typeface="Arial" panose="020B0604020202020204" pitchFamily="34" charset="0"/>
                <a:cs typeface="Arial" panose="020B0604020202020204" pitchFamily="34" charset="0"/>
              </a:rPr>
              <a:t>c)</a:t>
            </a:r>
            <a:endParaRPr lang="de-CH" sz="2800" dirty="0">
              <a:solidFill>
                <a:srgbClr val="E01A4C"/>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de-DE" sz="1800" dirty="0"/>
          </a:p>
          <a:p>
            <a:pPr marL="0" indent="0">
              <a:buFont typeface="Arial" panose="020B0604020202020204" pitchFamily="34" charset="0"/>
              <a:buNone/>
            </a:pPr>
            <a:r>
              <a:rPr lang="de-DE" sz="1800" dirty="0"/>
              <a:t>Beim Zusammenzug</a:t>
            </a:r>
            <a:r>
              <a:rPr lang="de-DE" sz="1800" baseline="0" dirty="0"/>
              <a:t> innerhalb der Region zu einem Regionalen Führungsorgan oder auf Stufe Kanton kann auch pro Gemeinde eine Unterkategorie erstellt werden (durch die Administration), auf welche dann nur diejenigen eingeladen werden, welche diesen Inhalt sehen dürfen.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800" dirty="0"/>
              <a:t>Hinweis: Eine Organisation kann z.B. sein GFS / GFO; RFS / RFO;</a:t>
            </a:r>
            <a:r>
              <a:rPr lang="de-DE" sz="1800" baseline="0" dirty="0"/>
              <a:t> KFO / KFS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800" baseline="0" dirty="0"/>
          </a:p>
          <a:p>
            <a:r>
              <a:rPr lang="de-DE" sz="2800" dirty="0">
                <a:solidFill>
                  <a:srgbClr val="E01A4C"/>
                </a:solidFill>
                <a:latin typeface="Arial" panose="020B0604020202020204" pitchFamily="34" charset="0"/>
                <a:cs typeface="Arial" panose="020B0604020202020204" pitchFamily="34" charset="0"/>
              </a:rPr>
              <a:t>b) RedaktorInnen</a:t>
            </a:r>
          </a:p>
          <a:p>
            <a:pPr marL="180975" indent="-180975">
              <a:buFont typeface="Arial" panose="020B0604020202020204" pitchFamily="34" charset="0"/>
              <a:buChar char="•"/>
            </a:pPr>
            <a:r>
              <a:rPr lang="de-DE" sz="2800" dirty="0">
                <a:solidFill>
                  <a:schemeClr val="tx1"/>
                </a:solidFill>
                <a:latin typeface="Arial" panose="020B0604020202020204" pitchFamily="34" charset="0"/>
                <a:cs typeface="Arial" panose="020B0604020202020204" pitchFamily="34" charset="0"/>
              </a:rPr>
              <a:t>Können aus ihren Bereichen </a:t>
            </a:r>
            <a:r>
              <a:rPr lang="de-DE" sz="2800" dirty="0">
                <a:solidFill>
                  <a:srgbClr val="5AAFBD"/>
                </a:solidFill>
                <a:latin typeface="Arial" panose="020B0604020202020204" pitchFamily="34" charset="0"/>
                <a:cs typeface="Arial" panose="020B0604020202020204" pitchFamily="34" charset="0"/>
              </a:rPr>
              <a:t>eigene Dokumente, Notfallpläne, Checklisten, Notfallnummern </a:t>
            </a:r>
            <a:r>
              <a:rPr lang="de-DE" sz="2800" dirty="0">
                <a:latin typeface="Arial" panose="020B0604020202020204" pitchFamily="34" charset="0"/>
                <a:cs typeface="Arial" panose="020B0604020202020204" pitchFamily="34" charset="0"/>
              </a:rPr>
              <a:t>usw. </a:t>
            </a:r>
            <a:r>
              <a:rPr lang="de-DE" sz="2800" dirty="0">
                <a:solidFill>
                  <a:schemeClr val="tx1"/>
                </a:solidFill>
                <a:latin typeface="Arial" panose="020B0604020202020204" pitchFamily="34" charset="0"/>
                <a:cs typeface="Arial" panose="020B0604020202020204" pitchFamily="34" charset="0"/>
              </a:rPr>
              <a:t>hochladen, ändern, Inhalte anpassen – alles im Rahmen der von a) vorgegebenen Struktur</a:t>
            </a:r>
          </a:p>
          <a:p>
            <a:pPr marL="180975" indent="-180975">
              <a:buFont typeface="Arial" panose="020B0604020202020204" pitchFamily="34" charset="0"/>
              <a:buChar char="•"/>
            </a:pPr>
            <a:endParaRPr lang="de-DE" sz="2800" dirty="0">
              <a:solidFill>
                <a:schemeClr val="tx1"/>
              </a:solidFill>
              <a:latin typeface="Arial" panose="020B0604020202020204" pitchFamily="34" charset="0"/>
              <a:cs typeface="Arial" panose="020B0604020202020204" pitchFamily="34" charset="0"/>
            </a:endParaRPr>
          </a:p>
          <a:p>
            <a:r>
              <a:rPr lang="de-DE" sz="4000" dirty="0">
                <a:solidFill>
                  <a:srgbClr val="E01A4C"/>
                </a:solidFill>
                <a:latin typeface="Arial" panose="020B0604020202020204" pitchFamily="34" charset="0"/>
                <a:cs typeface="Arial" panose="020B0604020202020204" pitchFamily="34" charset="0"/>
              </a:rPr>
              <a:t>c) BenutzerInnen</a:t>
            </a:r>
          </a:p>
          <a:p>
            <a:pPr marL="180975" indent="-180975">
              <a:buFont typeface="Arial" panose="020B0604020202020204" pitchFamily="34" charset="0"/>
              <a:buChar char="•"/>
            </a:pPr>
            <a:r>
              <a:rPr lang="de-DE" sz="4000" dirty="0">
                <a:solidFill>
                  <a:schemeClr val="tx1"/>
                </a:solidFill>
                <a:latin typeface="Arial" panose="020B0604020202020204" pitchFamily="34" charset="0"/>
                <a:cs typeface="Arial" panose="020B0604020202020204" pitchFamily="34" charset="0"/>
              </a:rPr>
              <a:t>Können alles lesen, nutzen</a:t>
            </a:r>
          </a:p>
          <a:p>
            <a:pPr marL="361950" indent="-180975">
              <a:buFont typeface="Arial" panose="020B0604020202020204" pitchFamily="34" charset="0"/>
              <a:buChar char="•"/>
            </a:pPr>
            <a:r>
              <a:rPr lang="de-DE" sz="4000" dirty="0">
                <a:latin typeface="Arial" panose="020B0604020202020204" pitchFamily="34" charset="0"/>
                <a:cs typeface="Arial" panose="020B0604020202020204" pitchFamily="34" charset="0"/>
              </a:rPr>
              <a:t>Offline auf ihrer App</a:t>
            </a:r>
          </a:p>
          <a:p>
            <a:pPr marL="361950" indent="-180975">
              <a:buFont typeface="Arial" panose="020B0604020202020204" pitchFamily="34" charset="0"/>
              <a:buChar char="•"/>
            </a:pPr>
            <a:r>
              <a:rPr lang="de-DE" sz="4000" dirty="0">
                <a:solidFill>
                  <a:schemeClr val="tx1"/>
                </a:solidFill>
                <a:latin typeface="Arial" panose="020B0604020202020204" pitchFamily="34" charset="0"/>
                <a:cs typeface="Arial" panose="020B0604020202020204" pitchFamily="34" charset="0"/>
              </a:rPr>
              <a:t>Online über jeden Browser</a:t>
            </a:r>
            <a:endParaRPr lang="de-DE" sz="1800" dirty="0"/>
          </a:p>
          <a:p>
            <a:pPr marL="0" indent="0">
              <a:buFont typeface="Arial" panose="020B0604020202020204" pitchFamily="34" charset="0"/>
              <a:buNone/>
            </a:pPr>
            <a:endParaRPr lang="de-CH" sz="1800" dirty="0"/>
          </a:p>
        </p:txBody>
      </p:sp>
      <p:sp>
        <p:nvSpPr>
          <p:cNvPr id="4" name="Foliennummernplatzhalter 3"/>
          <p:cNvSpPr>
            <a:spLocks noGrp="1"/>
          </p:cNvSpPr>
          <p:nvPr>
            <p:ph type="sldNum" sz="quarter" idx="5"/>
          </p:nvPr>
        </p:nvSpPr>
        <p:spPr/>
        <p:txBody>
          <a:bodyPr/>
          <a:lstStyle/>
          <a:p>
            <a:fld id="{B4EC5497-7411-4DFC-B4E7-39893D699AF3}" type="slidenum">
              <a:rPr lang="de-CH" smtClean="0"/>
              <a:t>26</a:t>
            </a:fld>
            <a:endParaRPr lang="de-CH" dirty="0"/>
          </a:p>
        </p:txBody>
      </p:sp>
    </p:spTree>
    <p:extLst>
      <p:ext uri="{BB962C8B-B14F-4D97-AF65-F5344CB8AC3E}">
        <p14:creationId xmlns:p14="http://schemas.microsoft.com/office/powerpoint/2010/main" val="16717408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Anzahl Zugänge auf unsere Daten sind unbeschränkt und können laufend ergänzt oder verändert werden! Wir zahlen also nicht pro Lizenz sondern es gibt eine sogenannte Flatrate.</a:t>
            </a:r>
          </a:p>
          <a:p>
            <a:endParaRPr lang="de-DE" dirty="0"/>
          </a:p>
          <a:p>
            <a:r>
              <a:rPr lang="de-DE" dirty="0"/>
              <a:t>Sinnvoll sind Zugänge für die BenutzerInnen</a:t>
            </a:r>
          </a:p>
          <a:p>
            <a:pPr marL="171450" indent="-171450">
              <a:buFont typeface="Arial" panose="020B0604020202020204" pitchFamily="34" charset="0"/>
              <a:buChar char="•"/>
            </a:pPr>
            <a:r>
              <a:rPr lang="de-DE" dirty="0"/>
              <a:t>Alle aus dem Gemeinderat</a:t>
            </a:r>
          </a:p>
          <a:p>
            <a:pPr marL="171450" indent="-171450">
              <a:buFont typeface="Arial" panose="020B0604020202020204" pitchFamily="34" charset="0"/>
              <a:buChar char="•"/>
            </a:pPr>
            <a:r>
              <a:rPr lang="de-DE" dirty="0"/>
              <a:t>Für bestimmte Ressorts</a:t>
            </a:r>
          </a:p>
          <a:p>
            <a:pPr marL="171450" indent="-171450">
              <a:buFont typeface="Arial" panose="020B0604020202020204" pitchFamily="34" charset="0"/>
              <a:buChar char="•"/>
            </a:pPr>
            <a:r>
              <a:rPr lang="de-DE" dirty="0"/>
              <a:t>Für den Krisenstab resp. das Gemeindeführungsorgan</a:t>
            </a:r>
          </a:p>
          <a:p>
            <a:pPr marL="171450" indent="-171450">
              <a:buFont typeface="Arial" panose="020B0604020202020204" pitchFamily="34" charset="0"/>
              <a:buChar char="•"/>
            </a:pPr>
            <a:r>
              <a:rPr lang="de-DE" dirty="0"/>
              <a:t>Für das Regionale Führungsorgan</a:t>
            </a:r>
          </a:p>
          <a:p>
            <a:pPr marL="171450" indent="-171450">
              <a:buFont typeface="Arial" panose="020B0604020202020204" pitchFamily="34" charset="0"/>
              <a:buChar char="•"/>
            </a:pPr>
            <a:r>
              <a:rPr lang="de-DE" dirty="0"/>
              <a:t>Für den SIBE und BESIBE, Werkpersonal</a:t>
            </a:r>
          </a:p>
          <a:p>
            <a:pPr marL="171450" indent="-171450">
              <a:buFont typeface="Arial" panose="020B0604020202020204" pitchFamily="34" charset="0"/>
              <a:buChar char="•"/>
            </a:pPr>
            <a:r>
              <a:rPr lang="de-DE" dirty="0"/>
              <a:t>Für die Personalabteilung / Soziale Abteilung (einige Probleme sollten ja frühzeitig beachtet werden, bevor daraus eine Bedrohung, eine Gewalttat, oder ein Suizid folgt)</a:t>
            </a:r>
          </a:p>
          <a:p>
            <a:pPr marL="171450" indent="-171450">
              <a:buFont typeface="Arial" panose="020B0604020202020204" pitchFamily="34" charset="0"/>
              <a:buChar char="•"/>
            </a:pPr>
            <a:r>
              <a:rPr lang="de-DE" dirty="0"/>
              <a:t>Für Schulleitung, Lehrpersonen, Schulsozialarbeit, Kita</a:t>
            </a:r>
            <a:endParaRPr lang="de-CH" dirty="0"/>
          </a:p>
        </p:txBody>
      </p:sp>
      <p:sp>
        <p:nvSpPr>
          <p:cNvPr id="4" name="Foliennummernplatzhalter 3"/>
          <p:cNvSpPr>
            <a:spLocks noGrp="1"/>
          </p:cNvSpPr>
          <p:nvPr>
            <p:ph type="sldNum" sz="quarter" idx="5"/>
          </p:nvPr>
        </p:nvSpPr>
        <p:spPr/>
        <p:txBody>
          <a:bodyPr/>
          <a:lstStyle/>
          <a:p>
            <a:fld id="{B4EC5497-7411-4DFC-B4E7-39893D699AF3}" type="slidenum">
              <a:rPr lang="de-CH" smtClean="0"/>
              <a:t>27</a:t>
            </a:fld>
            <a:endParaRPr lang="de-CH" dirty="0"/>
          </a:p>
        </p:txBody>
      </p:sp>
    </p:spTree>
    <p:extLst>
      <p:ext uri="{BB962C8B-B14F-4D97-AF65-F5344CB8AC3E}">
        <p14:creationId xmlns:p14="http://schemas.microsoft.com/office/powerpoint/2010/main" val="28319287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7800" indent="-177800" algn="l">
              <a:buFont typeface="Arial" panose="020B0604020202020204" pitchFamily="34" charset="0"/>
              <a:buChar char="•"/>
            </a:pPr>
            <a:r>
              <a:rPr lang="de-DE" dirty="0">
                <a:effectLst/>
                <a:latin typeface="Arial" panose="020B0604020202020204" pitchFamily="34" charset="0"/>
                <a:ea typeface="Source Sans Pro" panose="020B0503030403020204" pitchFamily="34" charset="0"/>
                <a:cs typeface="Arial" panose="020B0604020202020204" pitchFamily="34" charset="0"/>
              </a:rPr>
              <a:t>Installieren wir die kostenlose BASIC Version KRISENKOMPASS</a:t>
            </a:r>
            <a:r>
              <a:rPr lang="de-DE" sz="1200" baseline="30000" dirty="0">
                <a:latin typeface="Arial" panose="020B0604020202020204" pitchFamily="34" charset="0"/>
                <a:ea typeface="Source Sans Pro" panose="020B0503030403020204" pitchFamily="34" charset="0"/>
                <a:cs typeface="Arial" panose="020B0604020202020204" pitchFamily="34" charset="0"/>
              </a:rPr>
              <a:t>®</a:t>
            </a:r>
            <a:r>
              <a:rPr lang="de-DE" dirty="0">
                <a:effectLst/>
                <a:latin typeface="Arial" panose="020B0604020202020204" pitchFamily="34" charset="0"/>
                <a:ea typeface="Source Sans Pro" panose="020B0503030403020204" pitchFamily="34" charset="0"/>
                <a:cs typeface="Arial" panose="020B0604020202020204" pitchFamily="34" charset="0"/>
              </a:rPr>
              <a:t>-App für unser Handy, Tablet &amp; Convertible (das sind touch-fähige Laptops oder Windows Surface), die Links sind abruf</a:t>
            </a:r>
            <a:r>
              <a:rPr lang="de-DE" dirty="0">
                <a:latin typeface="Arial" panose="020B0604020202020204" pitchFamily="34" charset="0"/>
                <a:ea typeface="Source Sans Pro" panose="020B0503030403020204" pitchFamily="34" charset="0"/>
                <a:cs typeface="Arial" panose="020B0604020202020204" pitchFamily="34" charset="0"/>
              </a:rPr>
              <a:t>bar </a:t>
            </a:r>
            <a:r>
              <a:rPr lang="de-DE" sz="1200" u="none" kern="1200" dirty="0">
                <a:solidFill>
                  <a:schemeClr val="tx1"/>
                </a:solidFill>
                <a:effectLst/>
                <a:latin typeface="Arial" panose="020B0604020202020204" pitchFamily="34" charset="0"/>
                <a:ea typeface="Source Sans Pro" panose="020B0503030403020204" pitchFamily="34" charset="0"/>
                <a:cs typeface="Arial" panose="020B0604020202020204" pitchFamily="34" charset="0"/>
              </a:rPr>
              <a:t>über krisenkompass.ch</a:t>
            </a:r>
          </a:p>
          <a:p>
            <a:pPr marL="177800" indent="-177800" algn="l">
              <a:buFont typeface="Arial" panose="020B0604020202020204" pitchFamily="34" charset="0"/>
              <a:buChar char="•"/>
            </a:pPr>
            <a:r>
              <a:rPr lang="de-DE" dirty="0">
                <a:effectLst/>
                <a:latin typeface="Arial" panose="020B0604020202020204" pitchFamily="34" charset="0"/>
                <a:ea typeface="Source Sans Pro" panose="020B0503030403020204" pitchFamily="34" charset="0"/>
                <a:cs typeface="Arial" panose="020B0604020202020204" pitchFamily="34" charset="0"/>
              </a:rPr>
              <a:t>Lernen wir Funktionalität und Inhalt kennen – und das kostenlos und ohne Registrierung</a:t>
            </a:r>
          </a:p>
          <a:p>
            <a:pPr marL="177800" indent="-177800" algn="l">
              <a:buFont typeface="Arial" panose="020B0604020202020204" pitchFamily="34" charset="0"/>
              <a:buChar char="•"/>
            </a:pPr>
            <a:endParaRPr lang="de-DE" dirty="0">
              <a:latin typeface="Arial" panose="020B0604020202020204" pitchFamily="34" charset="0"/>
              <a:ea typeface="Source Sans Pro" panose="020B0503030403020204" pitchFamily="34" charset="0"/>
              <a:cs typeface="Arial" panose="020B0604020202020204" pitchFamily="34" charset="0"/>
            </a:endParaRPr>
          </a:p>
          <a:p>
            <a:pPr marL="177800" indent="-177800" algn="l">
              <a:buFont typeface="Arial" panose="020B0604020202020204" pitchFamily="34" charset="0"/>
              <a:buChar char="•"/>
            </a:pPr>
            <a:r>
              <a:rPr lang="de-DE" dirty="0">
                <a:effectLst/>
                <a:latin typeface="Arial" panose="020B0604020202020204" pitchFamily="34" charset="0"/>
                <a:ea typeface="Source Sans Pro" panose="020B0503030403020204" pitchFamily="34" charset="0"/>
                <a:cs typeface="Arial" panose="020B0604020202020204" pitchFamily="34" charset="0"/>
              </a:rPr>
              <a:t>Oder wir testen es online aus unter ebenfalls unter krisenkompass.ch &gt; jetzt kostenlos testen</a:t>
            </a:r>
          </a:p>
          <a:p>
            <a:pPr marL="177800" indent="-177800" algn="l">
              <a:buFont typeface="Arial" panose="020B0604020202020204" pitchFamily="34" charset="0"/>
              <a:buChar char="•"/>
            </a:pPr>
            <a:endParaRPr lang="de-DE" dirty="0">
              <a:effectLst/>
              <a:latin typeface="Arial" panose="020B0604020202020204" pitchFamily="34" charset="0"/>
              <a:ea typeface="Source Sans Pro" panose="020B0503030403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B4EC5497-7411-4DFC-B4E7-39893D699AF3}" type="slidenum">
              <a:rPr lang="de-CH" smtClean="0"/>
              <a:t>28</a:t>
            </a:fld>
            <a:endParaRPr lang="de-CH" dirty="0"/>
          </a:p>
        </p:txBody>
      </p:sp>
    </p:spTree>
    <p:extLst>
      <p:ext uri="{BB962C8B-B14F-4D97-AF65-F5344CB8AC3E}">
        <p14:creationId xmlns:p14="http://schemas.microsoft.com/office/powerpoint/2010/main" val="14850009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7800" indent="-177800" algn="l">
              <a:buFont typeface="Arial" panose="020B0604020202020204" pitchFamily="34" charset="0"/>
              <a:buChar char="•"/>
            </a:pPr>
            <a:r>
              <a:rPr lang="de-DE" dirty="0">
                <a:effectLst/>
                <a:latin typeface="Arial" panose="020B0604020202020204" pitchFamily="34" charset="0"/>
                <a:ea typeface="Source Sans Pro" panose="020B0503030403020204" pitchFamily="34" charset="0"/>
                <a:cs typeface="Arial" panose="020B0604020202020204" pitchFamily="34" charset="0"/>
              </a:rPr>
              <a:t>Wählen wir aus der PRO Version, wie wir den KRISENKOMPASS</a:t>
            </a:r>
            <a:r>
              <a:rPr lang="de-DE" sz="1200" baseline="30000" dirty="0">
                <a:latin typeface="Arial" panose="020B0604020202020204" pitchFamily="34" charset="0"/>
                <a:ea typeface="Source Sans Pro" panose="020B0503030403020204" pitchFamily="34" charset="0"/>
                <a:cs typeface="Arial" panose="020B0604020202020204" pitchFamily="34" charset="0"/>
              </a:rPr>
              <a:t>®</a:t>
            </a:r>
            <a:r>
              <a:rPr lang="de-DE" dirty="0">
                <a:effectLst/>
                <a:latin typeface="Arial" panose="020B0604020202020204" pitchFamily="34" charset="0"/>
                <a:ea typeface="Source Sans Pro" panose="020B0503030403020204" pitchFamily="34" charset="0"/>
                <a:cs typeface="Arial" panose="020B0604020202020204" pitchFamily="34" charset="0"/>
              </a:rPr>
              <a:t> für uns nutzen wollen</a:t>
            </a:r>
            <a:br>
              <a:rPr lang="de-DE" dirty="0">
                <a:effectLst/>
                <a:latin typeface="Arial" panose="020B0604020202020204" pitchFamily="34" charset="0"/>
                <a:ea typeface="Source Sans Pro" panose="020B0503030403020204" pitchFamily="34" charset="0"/>
                <a:cs typeface="Arial" panose="020B0604020202020204" pitchFamily="34" charset="0"/>
              </a:rPr>
            </a:br>
            <a:endParaRPr lang="de-DE" dirty="0">
              <a:effectLst/>
              <a:latin typeface="Arial" panose="020B0604020202020204" pitchFamily="34" charset="0"/>
              <a:ea typeface="Source Sans Pro" panose="020B0503030403020204" pitchFamily="34" charset="0"/>
              <a:cs typeface="Arial" panose="020B0604020202020204" pitchFamily="34" charset="0"/>
            </a:endParaRPr>
          </a:p>
          <a:p>
            <a:pPr marL="177800" indent="-177800" algn="l">
              <a:buFont typeface="Arial" panose="020B0604020202020204" pitchFamily="34" charset="0"/>
              <a:buChar char="•"/>
            </a:pPr>
            <a:r>
              <a:rPr lang="de-DE" dirty="0">
                <a:effectLst/>
                <a:latin typeface="Arial" panose="020B0604020202020204" pitchFamily="34" charset="0"/>
                <a:ea typeface="Source Sans Pro" panose="020B0503030403020204" pitchFamily="34" charset="0"/>
                <a:cs typeface="Arial" panose="020B0604020202020204" pitchFamily="34" charset="0"/>
              </a:rPr>
              <a:t>Mit Einbezug des Moduls SCHULE und / oder</a:t>
            </a:r>
            <a:br>
              <a:rPr lang="de-DE" dirty="0">
                <a:effectLst/>
                <a:latin typeface="Arial" panose="020B0604020202020204" pitchFamily="34" charset="0"/>
                <a:ea typeface="Source Sans Pro" panose="020B0503030403020204" pitchFamily="34" charset="0"/>
                <a:cs typeface="Arial" panose="020B0604020202020204" pitchFamily="34" charset="0"/>
              </a:rPr>
            </a:br>
            <a:endParaRPr lang="de-DE" dirty="0">
              <a:effectLst/>
              <a:latin typeface="Arial" panose="020B0604020202020204" pitchFamily="34" charset="0"/>
              <a:ea typeface="Source Sans Pro" panose="020B0503030403020204" pitchFamily="34" charset="0"/>
              <a:cs typeface="Arial" panose="020B0604020202020204" pitchFamily="34" charset="0"/>
            </a:endParaRPr>
          </a:p>
          <a:p>
            <a:pPr marL="177800" indent="-177800" algn="l">
              <a:buFont typeface="Arial" panose="020B0604020202020204" pitchFamily="34" charset="0"/>
              <a:buChar char="•"/>
            </a:pPr>
            <a:r>
              <a:rPr lang="de-DE" dirty="0">
                <a:effectLst/>
                <a:latin typeface="Arial" panose="020B0604020202020204" pitchFamily="34" charset="0"/>
                <a:ea typeface="Source Sans Pro" panose="020B0503030403020204" pitchFamily="34" charset="0"/>
                <a:cs typeface="Arial" panose="020B0604020202020204" pitchFamily="34" charset="0"/>
              </a:rPr>
              <a:t>Mit dem Modul ALARMIERUNG</a:t>
            </a:r>
          </a:p>
        </p:txBody>
      </p:sp>
      <p:sp>
        <p:nvSpPr>
          <p:cNvPr id="4" name="Foliennummernplatzhalter 3"/>
          <p:cNvSpPr>
            <a:spLocks noGrp="1"/>
          </p:cNvSpPr>
          <p:nvPr>
            <p:ph type="sldNum" sz="quarter" idx="5"/>
          </p:nvPr>
        </p:nvSpPr>
        <p:spPr/>
        <p:txBody>
          <a:bodyPr/>
          <a:lstStyle/>
          <a:p>
            <a:fld id="{B4EC5497-7411-4DFC-B4E7-39893D699AF3}" type="slidenum">
              <a:rPr lang="de-CH" smtClean="0"/>
              <a:t>29</a:t>
            </a:fld>
            <a:endParaRPr lang="de-CH" dirty="0"/>
          </a:p>
        </p:txBody>
      </p:sp>
    </p:spTree>
    <p:extLst>
      <p:ext uri="{BB962C8B-B14F-4D97-AF65-F5344CB8AC3E}">
        <p14:creationId xmlns:p14="http://schemas.microsoft.com/office/powerpoint/2010/main" val="3596578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solidFill>
                  <a:srgbClr val="44546A"/>
                </a:solidFill>
                <a:effectLst/>
                <a:latin typeface="Verdana" panose="020B0604030504040204" pitchFamily="34" charset="0"/>
                <a:ea typeface="Calibri" panose="020F0502020204030204" pitchFamily="34" charset="0"/>
              </a:rPr>
              <a:t>Mitte November 21 hat der Gemeindeverband in seiner Zeitschrift Schweizer Gemeinde den KRISENKOMPASS® präsentiert</a:t>
            </a:r>
          </a:p>
          <a:p>
            <a:endParaRPr lang="de-CH" sz="1800" dirty="0">
              <a:solidFill>
                <a:srgbClr val="44546A"/>
              </a:solidFill>
              <a:effectLst/>
              <a:latin typeface="Verdana" panose="020B0604030504040204" pitchFamily="34" charset="0"/>
              <a:ea typeface="Calibri" panose="020F0502020204030204" pitchFamily="34" charset="0"/>
            </a:endParaRPr>
          </a:p>
          <a:p>
            <a:r>
              <a:rPr lang="de-CH" sz="1800" dirty="0">
                <a:solidFill>
                  <a:srgbClr val="44546A"/>
                </a:solidFill>
                <a:effectLst/>
                <a:latin typeface="Verdana" panose="020B0604030504040204" pitchFamily="34" charset="0"/>
                <a:ea typeface="Calibri" panose="020F0502020204030204" pitchFamily="34" charset="0"/>
              </a:rPr>
              <a:t>Hier zum Nachlesen: https://www.schweizer-gemeinde.ch/artikel/ein-digitaler-wegweiser-hilft-milizbehoerden-in-krisensituationen</a:t>
            </a:r>
          </a:p>
          <a:p>
            <a:endParaRPr lang="de-CH" sz="1800" dirty="0">
              <a:solidFill>
                <a:srgbClr val="44546A"/>
              </a:solidFill>
              <a:effectLst/>
              <a:latin typeface="Verdana" panose="020B0604030504040204" pitchFamily="34" charset="0"/>
              <a:ea typeface="Calibri" panose="020F0502020204030204" pitchFamily="34" charset="0"/>
            </a:endParaRPr>
          </a:p>
          <a:p>
            <a:endParaRPr lang="de-CH" sz="1800" dirty="0">
              <a:effectLst/>
              <a:latin typeface="Calibri" panose="020F0502020204030204" pitchFamily="34" charset="0"/>
              <a:ea typeface="Calibri" panose="020F0502020204030204" pitchFamily="34" charset="0"/>
            </a:endParaRPr>
          </a:p>
        </p:txBody>
      </p:sp>
      <p:sp>
        <p:nvSpPr>
          <p:cNvPr id="4" name="Foliennummernplatzhalter 3"/>
          <p:cNvSpPr>
            <a:spLocks noGrp="1"/>
          </p:cNvSpPr>
          <p:nvPr>
            <p:ph type="sldNum" sz="quarter" idx="5"/>
          </p:nvPr>
        </p:nvSpPr>
        <p:spPr/>
        <p:txBody>
          <a:bodyPr/>
          <a:lstStyle/>
          <a:p>
            <a:fld id="{B4EC5497-7411-4DFC-B4E7-39893D699AF3}" type="slidenum">
              <a:rPr lang="de-CH" smtClean="0"/>
              <a:t>3</a:t>
            </a:fld>
            <a:endParaRPr lang="de-CH" dirty="0"/>
          </a:p>
        </p:txBody>
      </p:sp>
    </p:spTree>
    <p:extLst>
      <p:ext uri="{BB962C8B-B14F-4D97-AF65-F5344CB8AC3E}">
        <p14:creationId xmlns:p14="http://schemas.microsoft.com/office/powerpoint/2010/main" val="2192205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Die Koste werden pro EinwohnerIn EW berechnet. Wenn sich ein paar Gemeinden zu einem regionalen Verbund zusammen schliessen, profitieren diese von einem reduzierten Preis, denn je mehr EW desto kleiner ist der pro Kopf Beitrag.</a:t>
            </a:r>
          </a:p>
          <a:p>
            <a:pPr marL="171450" indent="-171450">
              <a:buFont typeface="Arial" panose="020B0604020202020204" pitchFamily="34" charset="0"/>
              <a:buChar char="•"/>
            </a:pPr>
            <a:r>
              <a:rPr lang="de-DE" dirty="0"/>
              <a:t>Wir können auch als Gemeinde oder Stadt mal einsteigen und die anderen Gemeinden später dazu holen</a:t>
            </a:r>
          </a:p>
          <a:p>
            <a:pPr marL="171450" indent="-171450">
              <a:buFont typeface="Arial" panose="020B0604020202020204" pitchFamily="34" charset="0"/>
              <a:buChar char="•"/>
            </a:pPr>
            <a:r>
              <a:rPr lang="de-DE" dirty="0"/>
              <a:t>Auskunft dazu erhalten wir beim Entwicklerteam 076 331 39 60 oder unter info@krisenkompass.ch</a:t>
            </a:r>
            <a:endParaRPr lang="de-CH" dirty="0"/>
          </a:p>
        </p:txBody>
      </p:sp>
      <p:sp>
        <p:nvSpPr>
          <p:cNvPr id="4" name="Foliennummernplatzhalter 3"/>
          <p:cNvSpPr>
            <a:spLocks noGrp="1"/>
          </p:cNvSpPr>
          <p:nvPr>
            <p:ph type="sldNum" sz="quarter" idx="5"/>
          </p:nvPr>
        </p:nvSpPr>
        <p:spPr/>
        <p:txBody>
          <a:bodyPr/>
          <a:lstStyle/>
          <a:p>
            <a:fld id="{B4EC5497-7411-4DFC-B4E7-39893D699AF3}" type="slidenum">
              <a:rPr lang="de-CH" smtClean="0"/>
              <a:t>30</a:t>
            </a:fld>
            <a:endParaRPr lang="de-CH" dirty="0"/>
          </a:p>
        </p:txBody>
      </p:sp>
    </p:spTree>
    <p:extLst>
      <p:ext uri="{BB962C8B-B14F-4D97-AF65-F5344CB8AC3E}">
        <p14:creationId xmlns:p14="http://schemas.microsoft.com/office/powerpoint/2010/main" val="31823659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7800" indent="-177800" algn="l">
              <a:buFont typeface="Arial" panose="020B0604020202020204" pitchFamily="34" charset="0"/>
              <a:buChar char="•"/>
            </a:pPr>
            <a:r>
              <a:rPr lang="de-DE" dirty="0">
                <a:effectLst/>
                <a:latin typeface="Arial" panose="020B0604020202020204" pitchFamily="34" charset="0"/>
                <a:ea typeface="Source Sans Pro" panose="020B0503030403020204" pitchFamily="34" charset="0"/>
                <a:cs typeface="Arial" panose="020B0604020202020204" pitchFamily="34" charset="0"/>
              </a:rPr>
              <a:t>Nach unserem Kauf steht unser individueller KRISENKOMPASS</a:t>
            </a:r>
            <a:r>
              <a:rPr lang="de-DE" sz="1200" baseline="30000" dirty="0">
                <a:latin typeface="Arial" panose="020B0604020202020204" pitchFamily="34" charset="0"/>
                <a:ea typeface="Source Sans Pro" panose="020B0503030403020204" pitchFamily="34" charset="0"/>
                <a:cs typeface="Arial" panose="020B0604020202020204" pitchFamily="34" charset="0"/>
              </a:rPr>
              <a:t>®</a:t>
            </a:r>
            <a:r>
              <a:rPr lang="de-DE" dirty="0">
                <a:effectLst/>
                <a:latin typeface="Arial" panose="020B0604020202020204" pitchFamily="34" charset="0"/>
                <a:ea typeface="Source Sans Pro" panose="020B0503030403020204" pitchFamily="34" charset="0"/>
                <a:cs typeface="Arial" panose="020B0604020202020204" pitchFamily="34" charset="0"/>
              </a:rPr>
              <a:t> sofort bereit</a:t>
            </a:r>
            <a:br>
              <a:rPr lang="de-DE" dirty="0">
                <a:effectLst/>
                <a:latin typeface="Arial" panose="020B0604020202020204" pitchFamily="34" charset="0"/>
                <a:ea typeface="Source Sans Pro" panose="020B0503030403020204" pitchFamily="34" charset="0"/>
                <a:cs typeface="Arial" panose="020B0604020202020204" pitchFamily="34" charset="0"/>
              </a:rPr>
            </a:br>
            <a:endParaRPr lang="de-DE" dirty="0">
              <a:effectLst/>
              <a:latin typeface="Arial" panose="020B0604020202020204" pitchFamily="34" charset="0"/>
              <a:ea typeface="Source Sans Pro" panose="020B0503030403020204" pitchFamily="34" charset="0"/>
              <a:cs typeface="Arial" panose="020B0604020202020204" pitchFamily="34" charset="0"/>
            </a:endParaRPr>
          </a:p>
          <a:p>
            <a:pPr marL="177800" indent="-177800" algn="l">
              <a:buFont typeface="Arial" panose="020B0604020202020204" pitchFamily="34" charset="0"/>
              <a:buChar char="•"/>
            </a:pPr>
            <a:r>
              <a:rPr lang="de-DE" dirty="0">
                <a:effectLst/>
                <a:latin typeface="Arial" panose="020B0604020202020204" pitchFamily="34" charset="0"/>
                <a:ea typeface="Source Sans Pro" panose="020B0503030403020204" pitchFamily="34" charset="0"/>
                <a:cs typeface="Arial" panose="020B0604020202020204" pitchFamily="34" charset="0"/>
              </a:rPr>
              <a:t>Laden wir unsere bisherigen Dokumenten ins Archiv hoch und hinterlegen wir unsere wichtigsten Notfall- / Kontaktnummern</a:t>
            </a:r>
            <a:br>
              <a:rPr lang="de-DE" dirty="0">
                <a:effectLst/>
                <a:latin typeface="Arial" panose="020B0604020202020204" pitchFamily="34" charset="0"/>
                <a:ea typeface="Source Sans Pro" panose="020B0503030403020204" pitchFamily="34" charset="0"/>
                <a:cs typeface="Arial" panose="020B0604020202020204" pitchFamily="34" charset="0"/>
              </a:rPr>
            </a:br>
            <a:endParaRPr lang="de-DE" dirty="0">
              <a:effectLst/>
              <a:latin typeface="Arial" panose="020B0604020202020204" pitchFamily="34" charset="0"/>
              <a:ea typeface="Source Sans Pro" panose="020B0503030403020204" pitchFamily="34" charset="0"/>
              <a:cs typeface="Arial" panose="020B0604020202020204" pitchFamily="34" charset="0"/>
            </a:endParaRPr>
          </a:p>
          <a:p>
            <a:pPr marL="177800" indent="-177800" algn="l">
              <a:buFont typeface="Arial" panose="020B0604020202020204" pitchFamily="34" charset="0"/>
              <a:buChar char="•"/>
            </a:pPr>
            <a:r>
              <a:rPr lang="de-DE" dirty="0">
                <a:effectLst/>
                <a:latin typeface="Arial" panose="020B0604020202020204" pitchFamily="34" charset="0"/>
                <a:ea typeface="Source Sans Pro" panose="020B0503030403020204" pitchFamily="34" charset="0"/>
                <a:cs typeface="Arial" panose="020B0604020202020204" pitchFamily="34" charset="0"/>
              </a:rPr>
              <a:t>Somit haben wir alles mobil und jederzeit auch offline verfügbar</a:t>
            </a:r>
            <a:br>
              <a:rPr lang="de-DE" dirty="0">
                <a:effectLst/>
                <a:latin typeface="Arial" panose="020B0604020202020204" pitchFamily="34" charset="0"/>
                <a:ea typeface="Source Sans Pro" panose="020B0503030403020204" pitchFamily="34" charset="0"/>
                <a:cs typeface="Arial" panose="020B0604020202020204" pitchFamily="34" charset="0"/>
              </a:rPr>
            </a:br>
            <a:endParaRPr lang="de-DE" dirty="0">
              <a:effectLst/>
              <a:latin typeface="Arial" panose="020B0604020202020204" pitchFamily="34" charset="0"/>
              <a:ea typeface="Source Sans Pro" panose="020B0503030403020204" pitchFamily="34" charset="0"/>
              <a:cs typeface="Arial" panose="020B0604020202020204" pitchFamily="34" charset="0"/>
            </a:endParaRPr>
          </a:p>
          <a:p>
            <a:pPr marL="177800" indent="-177800" algn="l">
              <a:buFont typeface="Arial" panose="020B0604020202020204" pitchFamily="34" charset="0"/>
              <a:buChar char="•"/>
            </a:pPr>
            <a:r>
              <a:rPr lang="de-DE" dirty="0">
                <a:effectLst/>
                <a:latin typeface="Arial" panose="020B0604020202020204" pitchFamily="34" charset="0"/>
                <a:ea typeface="Source Sans Pro" panose="020B0503030403020204" pitchFamily="34" charset="0"/>
                <a:cs typeface="Arial" panose="020B0604020202020204" pitchFamily="34" charset="0"/>
              </a:rPr>
              <a:t>Jetzt sind wir unabhängig vom Internet und losgelöst von unserem IT-System &amp; top vorbereitet</a:t>
            </a:r>
          </a:p>
          <a:p>
            <a:endParaRPr lang="de-CH" dirty="0"/>
          </a:p>
        </p:txBody>
      </p:sp>
      <p:sp>
        <p:nvSpPr>
          <p:cNvPr id="4" name="Foliennummernplatzhalter 3"/>
          <p:cNvSpPr>
            <a:spLocks noGrp="1"/>
          </p:cNvSpPr>
          <p:nvPr>
            <p:ph type="sldNum" sz="quarter" idx="5"/>
          </p:nvPr>
        </p:nvSpPr>
        <p:spPr/>
        <p:txBody>
          <a:bodyPr/>
          <a:lstStyle/>
          <a:p>
            <a:fld id="{B4EC5497-7411-4DFC-B4E7-39893D699AF3}" type="slidenum">
              <a:rPr lang="de-CH" smtClean="0"/>
              <a:t>31</a:t>
            </a:fld>
            <a:endParaRPr lang="de-CH" dirty="0"/>
          </a:p>
        </p:txBody>
      </p:sp>
    </p:spTree>
    <p:extLst>
      <p:ext uri="{BB962C8B-B14F-4D97-AF65-F5344CB8AC3E}">
        <p14:creationId xmlns:p14="http://schemas.microsoft.com/office/powerpoint/2010/main" val="9111947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Nach dem Kauf (Rechnung per E-Mail) wird unsere Instanz gleich erstellt</a:t>
            </a:r>
          </a:p>
          <a:p>
            <a:endParaRPr lang="de-DE" dirty="0"/>
          </a:p>
          <a:p>
            <a:r>
              <a:rPr lang="de-DE" dirty="0"/>
              <a:t>Hier kann man sich dann einloggen</a:t>
            </a:r>
            <a:endParaRPr lang="de-CH" dirty="0"/>
          </a:p>
          <a:p>
            <a:endParaRPr lang="de-DE" dirty="0"/>
          </a:p>
          <a:p>
            <a:r>
              <a:rPr lang="de-DE" dirty="0"/>
              <a:t>Das Wichtigste steht auch auf www.KRISENKOMPASS.ch</a:t>
            </a:r>
            <a:endParaRPr lang="de-CH" dirty="0"/>
          </a:p>
        </p:txBody>
      </p:sp>
      <p:sp>
        <p:nvSpPr>
          <p:cNvPr id="4" name="Foliennummernplatzhalter 3"/>
          <p:cNvSpPr>
            <a:spLocks noGrp="1"/>
          </p:cNvSpPr>
          <p:nvPr>
            <p:ph type="sldNum" sz="quarter" idx="5"/>
          </p:nvPr>
        </p:nvSpPr>
        <p:spPr/>
        <p:txBody>
          <a:bodyPr/>
          <a:lstStyle/>
          <a:p>
            <a:fld id="{B4EC5497-7411-4DFC-B4E7-39893D699AF3}" type="slidenum">
              <a:rPr lang="de-CH" smtClean="0"/>
              <a:t>32</a:t>
            </a:fld>
            <a:endParaRPr lang="de-CH" dirty="0"/>
          </a:p>
        </p:txBody>
      </p:sp>
    </p:spTree>
    <p:extLst>
      <p:ext uri="{BB962C8B-B14F-4D97-AF65-F5344CB8AC3E}">
        <p14:creationId xmlns:p14="http://schemas.microsoft.com/office/powerpoint/2010/main" val="29506470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Der Inhalt ist erstellt worden von einem Team mit langjährige Praxiserfahrung aus Polizei, Feuerwehr, Zivilschutz, Bevölkerungsschutz, Armee, Luftfahrt, Notfallpsychologie, Schule und Behördentätigkeit.</a:t>
            </a:r>
          </a:p>
          <a:p>
            <a:pPr marL="171450" indent="-171450">
              <a:buFont typeface="Arial" panose="020B0604020202020204" pitchFamily="34" charset="0"/>
              <a:buChar char="•"/>
            </a:pPr>
            <a:r>
              <a:rPr lang="de-DE" dirty="0"/>
              <a:t>Sie machen übrigens auch Notfallübungen oder Ausbildungen: https://www.krisenkompass.ch/wp-content/uploads/2021/10/Academy_Aus-und-Weiterbildungsangebote_Gemeinde_Stadt.pdf</a:t>
            </a:r>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r>
              <a:rPr lang="de-DE" dirty="0"/>
              <a:t>Und wie gesagt: Der Schweizerische</a:t>
            </a:r>
            <a:r>
              <a:rPr lang="de-DE" baseline="0" dirty="0"/>
              <a:t> Gemeinde empfiehlt als offizieller Partner den KRISENKOMPASS®</a:t>
            </a:r>
            <a:endParaRPr lang="de-CH" dirty="0"/>
          </a:p>
        </p:txBody>
      </p:sp>
      <p:sp>
        <p:nvSpPr>
          <p:cNvPr id="4" name="Foliennummernplatzhalter 3"/>
          <p:cNvSpPr>
            <a:spLocks noGrp="1"/>
          </p:cNvSpPr>
          <p:nvPr>
            <p:ph type="sldNum" sz="quarter" idx="5"/>
          </p:nvPr>
        </p:nvSpPr>
        <p:spPr/>
        <p:txBody>
          <a:bodyPr/>
          <a:lstStyle/>
          <a:p>
            <a:fld id="{B4EC5497-7411-4DFC-B4E7-39893D699AF3}" type="slidenum">
              <a:rPr lang="de-CH" smtClean="0"/>
              <a:t>33</a:t>
            </a:fld>
            <a:endParaRPr lang="de-CH" dirty="0"/>
          </a:p>
        </p:txBody>
      </p:sp>
    </p:spTree>
    <p:extLst>
      <p:ext uri="{BB962C8B-B14F-4D97-AF65-F5344CB8AC3E}">
        <p14:creationId xmlns:p14="http://schemas.microsoft.com/office/powerpoint/2010/main" val="26520898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b="1" dirty="0">
                <a:latin typeface="Arial" panose="020B0604020202020204" pitchFamily="34" charset="0"/>
                <a:cs typeface="Arial" panose="020B0604020202020204" pitchFamily="34" charset="0"/>
              </a:rPr>
              <a:t>Gemeinsam </a:t>
            </a:r>
            <a:r>
              <a:rPr lang="de-DE" dirty="0">
                <a:latin typeface="Arial" panose="020B0604020202020204" pitchFamily="34" charset="0"/>
                <a:cs typeface="Arial" panose="020B0604020202020204" pitchFamily="34" charset="0"/>
              </a:rPr>
              <a:t>sind wir Gemeinden &amp; Städte stärker</a:t>
            </a:r>
          </a:p>
          <a:p>
            <a:pPr marL="171450" indent="-171450">
              <a:buFont typeface="Arial" panose="020B0604020202020204" pitchFamily="34" charset="0"/>
              <a:buChar char="•"/>
            </a:pPr>
            <a:r>
              <a:rPr lang="de-DE" dirty="0">
                <a:latin typeface="Arial" panose="020B0604020202020204" pitchFamily="34" charset="0"/>
                <a:cs typeface="Arial" panose="020B0604020202020204" pitchFamily="34" charset="0"/>
              </a:rPr>
              <a:t>Mit dem </a:t>
            </a:r>
            <a:r>
              <a:rPr lang="de-DE" b="1" dirty="0">
                <a:latin typeface="Arial" panose="020B0604020202020204" pitchFamily="34" charset="0"/>
                <a:cs typeface="Arial" panose="020B0604020202020204" pitchFamily="34" charset="0"/>
              </a:rPr>
              <a:t>KRISENKOMPASS</a:t>
            </a:r>
            <a:r>
              <a:rPr lang="de-DE" b="1" dirty="0">
                <a:latin typeface="Calibri" panose="020F0502020204030204" pitchFamily="34" charset="0"/>
                <a:cs typeface="Calibri" panose="020F0502020204030204" pitchFamily="34" charset="0"/>
              </a:rPr>
              <a:t>®</a:t>
            </a:r>
            <a:r>
              <a:rPr lang="de-DE" dirty="0">
                <a:latin typeface="Arial" panose="020B0604020202020204" pitchFamily="34" charset="0"/>
                <a:cs typeface="Arial" panose="020B0604020202020204" pitchFamily="34" charset="0"/>
              </a:rPr>
              <a:t> erhalten wir eine kompetente Hilfe, die zur Entlastung und zur Qualitätssteigerung unserer Massnahmen dient</a:t>
            </a:r>
          </a:p>
          <a:p>
            <a:pPr marL="171450" indent="-171450">
              <a:buFont typeface="Arial" panose="020B0604020202020204" pitchFamily="34" charset="0"/>
              <a:buChar char="•"/>
            </a:pPr>
            <a:r>
              <a:rPr lang="de-DE" dirty="0">
                <a:latin typeface="Arial" panose="020B0604020202020204" pitchFamily="34" charset="0"/>
                <a:cs typeface="Arial" panose="020B0604020202020204" pitchFamily="34" charset="0"/>
              </a:rPr>
              <a:t>Damit können wir uns als Behörde über die Gemeinde- / Stadtgrenze hinweg einfacher vernetzten, weil wir mit dem </a:t>
            </a:r>
            <a:r>
              <a:rPr lang="de-DE" b="1" dirty="0">
                <a:latin typeface="Arial" panose="020B0604020202020204" pitchFamily="34" charset="0"/>
                <a:cs typeface="Arial" panose="020B0604020202020204" pitchFamily="34" charset="0"/>
              </a:rPr>
              <a:t>KRISENKOMPASS</a:t>
            </a:r>
            <a:r>
              <a:rPr lang="de-DE" b="1" dirty="0">
                <a:latin typeface="Calibri" panose="020F0502020204030204" pitchFamily="34" charset="0"/>
                <a:cs typeface="Calibri" panose="020F0502020204030204" pitchFamily="34" charset="0"/>
              </a:rPr>
              <a:t>®</a:t>
            </a:r>
            <a:r>
              <a:rPr lang="de-DE" dirty="0">
                <a:latin typeface="Arial" panose="020B0604020202020204" pitchFamily="34" charset="0"/>
                <a:cs typeface="Arial" panose="020B0604020202020204" pitchFamily="34" charset="0"/>
              </a:rPr>
              <a:t> </a:t>
            </a:r>
            <a:r>
              <a:rPr lang="de-DE" i="1" dirty="0">
                <a:latin typeface="Arial" panose="020B0604020202020204" pitchFamily="34" charset="0"/>
                <a:cs typeface="Arial" panose="020B0604020202020204" pitchFamily="34" charset="0"/>
              </a:rPr>
              <a:t>die gleiche Sprache</a:t>
            </a:r>
            <a:r>
              <a:rPr lang="de-DE" dirty="0">
                <a:latin typeface="Arial" panose="020B0604020202020204" pitchFamily="34" charset="0"/>
                <a:cs typeface="Arial" panose="020B0604020202020204" pitchFamily="34" charset="0"/>
              </a:rPr>
              <a:t> sprechen, resp. uns anhand der aufgezeigten Hilfen schneller &amp; besser verstehen</a:t>
            </a:r>
          </a:p>
          <a:p>
            <a:pPr marL="171450" indent="-171450">
              <a:buFont typeface="Arial" panose="020B0604020202020204" pitchFamily="34" charset="0"/>
              <a:buChar char="•"/>
            </a:pPr>
            <a:endParaRPr lang="de-DE"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CH" sz="1200" dirty="0">
                <a:solidFill>
                  <a:srgbClr val="44546A"/>
                </a:solidFill>
                <a:effectLst/>
                <a:latin typeface="Verdana" panose="020B0604030504040204" pitchFamily="34" charset="0"/>
                <a:ea typeface="Calibri" panose="020F0502020204030204" pitchFamily="34" charset="0"/>
              </a:rPr>
              <a:t>Hinweis: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dirty="0">
                <a:solidFill>
                  <a:srgbClr val="44546A"/>
                </a:solidFill>
                <a:effectLst/>
                <a:latin typeface="Verdana" panose="020B0604030504040204" pitchFamily="34" charset="0"/>
                <a:ea typeface="Calibri" panose="020F0502020204030204" pitchFamily="34" charset="0"/>
              </a:rPr>
              <a:t>Evtl. wird es später auch eine Version für die französischsprachigen Gemeinden und für die Tessiner geben</a:t>
            </a:r>
          </a:p>
          <a:p>
            <a:pPr marL="179388" indent="-179388">
              <a:buFont typeface="Arial" panose="020B0604020202020204" pitchFamily="34" charset="0"/>
              <a:buChar char="•"/>
            </a:pPr>
            <a:endParaRPr lang="de-DE" dirty="0">
              <a:latin typeface="Arial" panose="020B0604020202020204" pitchFamily="34" charset="0"/>
              <a:cs typeface="Arial" panose="020B0604020202020204" pitchFamily="34" charset="0"/>
            </a:endParaRPr>
          </a:p>
          <a:p>
            <a:pPr algn="l"/>
            <a:endParaRPr lang="de-CH" sz="1800" b="0" i="0" u="none" strike="noStrike" baseline="0" dirty="0">
              <a:solidFill>
                <a:srgbClr val="000000"/>
              </a:solidFill>
              <a:latin typeface="Century Gothic" panose="020B0502020202020204" pitchFamily="34" charset="0"/>
            </a:endParaRPr>
          </a:p>
        </p:txBody>
      </p:sp>
      <p:sp>
        <p:nvSpPr>
          <p:cNvPr id="4" name="Foliennummernplatzhalter 3"/>
          <p:cNvSpPr>
            <a:spLocks noGrp="1"/>
          </p:cNvSpPr>
          <p:nvPr>
            <p:ph type="sldNum" sz="quarter" idx="5"/>
          </p:nvPr>
        </p:nvSpPr>
        <p:spPr/>
        <p:txBody>
          <a:bodyPr/>
          <a:lstStyle/>
          <a:p>
            <a:fld id="{B4EC5497-7411-4DFC-B4E7-39893D699AF3}" type="slidenum">
              <a:rPr lang="de-CH" smtClean="0"/>
              <a:t>34</a:t>
            </a:fld>
            <a:endParaRPr lang="de-CH" dirty="0"/>
          </a:p>
        </p:txBody>
      </p:sp>
    </p:spTree>
    <p:extLst>
      <p:ext uri="{BB962C8B-B14F-4D97-AF65-F5344CB8AC3E}">
        <p14:creationId xmlns:p14="http://schemas.microsoft.com/office/powerpoint/2010/main" val="3693789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Ausgangslage zur Entwicklung des neuen Tools:</a:t>
            </a:r>
          </a:p>
          <a:p>
            <a:endParaRPr lang="de-DE" baseline="0" dirty="0"/>
          </a:p>
          <a:p>
            <a:pPr marL="179388" marR="0" lvl="0" indent="-1793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1" dirty="0">
                <a:latin typeface="Arial" panose="020B0604020202020204" pitchFamily="34" charset="0"/>
                <a:cs typeface="Arial" panose="020B0604020202020204" pitchFamily="34" charset="0"/>
              </a:rPr>
              <a:t>Nur knapp jede zweite </a:t>
            </a:r>
            <a:r>
              <a:rPr lang="de-DE" dirty="0">
                <a:latin typeface="Arial" panose="020B0604020202020204" pitchFamily="34" charset="0"/>
                <a:cs typeface="Arial" panose="020B0604020202020204" pitchFamily="34" charset="0"/>
              </a:rPr>
              <a:t>Stadt oder Gemeinde (48%) aus der Deutschschweiz war auf die Pandemie vorbereitet - in ländlichen Gemeinden: 30%, in der Romandie 10% und im Tessin 7%</a:t>
            </a:r>
            <a:br>
              <a:rPr lang="de-DE" dirty="0">
                <a:latin typeface="Arial" panose="020B0604020202020204" pitchFamily="34" charset="0"/>
                <a:cs typeface="Arial" panose="020B0604020202020204" pitchFamily="34" charset="0"/>
              </a:rPr>
            </a:br>
            <a:endParaRPr lang="de-DE" dirty="0">
              <a:latin typeface="Arial" panose="020B0604020202020204" pitchFamily="34" charset="0"/>
              <a:cs typeface="Arial" panose="020B0604020202020204" pitchFamily="34" charset="0"/>
            </a:endParaRPr>
          </a:p>
          <a:p>
            <a:pPr marL="179388" indent="-179388">
              <a:buFont typeface="Arial" panose="020B0604020202020204" pitchFamily="34" charset="0"/>
              <a:buChar char="•"/>
            </a:pPr>
            <a:r>
              <a:rPr lang="de-DE" dirty="0">
                <a:latin typeface="Arial" panose="020B0604020202020204" pitchFamily="34" charset="0"/>
                <a:cs typeface="Arial" panose="020B0604020202020204" pitchFamily="34" charset="0"/>
              </a:rPr>
              <a:t>Dies belegt die im Juli 2020 publizierte </a:t>
            </a:r>
            <a:r>
              <a:rPr lang="de-DE" b="1" dirty="0">
                <a:latin typeface="Arial" panose="020B0604020202020204" pitchFamily="34" charset="0"/>
                <a:cs typeface="Arial" panose="020B0604020202020204" pitchFamily="34" charset="0"/>
              </a:rPr>
              <a:t>Studie</a:t>
            </a:r>
            <a:r>
              <a:rPr lang="de-DE" dirty="0">
                <a:latin typeface="Arial" panose="020B0604020202020204" pitchFamily="34" charset="0"/>
                <a:cs typeface="Arial" panose="020B0604020202020204" pitchFamily="34" charset="0"/>
              </a:rPr>
              <a:t> des Schweizerischen Gemeindeverbandes: «Pandemie- &amp; Betriebssicherheitsplanung in Kantonen und Gemeinden» (vgl. rechts)</a:t>
            </a:r>
          </a:p>
          <a:p>
            <a:pPr marL="0" indent="0">
              <a:buFont typeface="Arial" panose="020B0604020202020204" pitchFamily="34" charset="0"/>
              <a:buNone/>
            </a:pPr>
            <a:endParaRPr lang="de-DE" dirty="0">
              <a:latin typeface="Arial" panose="020B0604020202020204" pitchFamily="34" charset="0"/>
              <a:cs typeface="Arial" panose="020B0604020202020204" pitchFamily="34" charset="0"/>
            </a:endParaRPr>
          </a:p>
          <a:p>
            <a:pPr marL="179388" indent="-179388">
              <a:buFont typeface="Arial" panose="020B0604020202020204" pitchFamily="34" charset="0"/>
              <a:buChar char="•"/>
            </a:pPr>
            <a:r>
              <a:rPr lang="de-DE" dirty="0">
                <a:latin typeface="Arial" panose="020B0604020202020204" pitchFamily="34" charset="0"/>
                <a:cs typeface="Arial" panose="020B0604020202020204" pitchFamily="34" charset="0"/>
              </a:rPr>
              <a:t>Umso wichtiger waren hilfreiche </a:t>
            </a:r>
            <a:r>
              <a:rPr lang="de-DE" b="1" dirty="0">
                <a:latin typeface="Arial" panose="020B0604020202020204" pitchFamily="34" charset="0"/>
                <a:cs typeface="Arial" panose="020B0604020202020204" pitchFamily="34" charset="0"/>
              </a:rPr>
              <a:t>Schutzkonzepte und Informationen</a:t>
            </a:r>
            <a:r>
              <a:rPr lang="de-DE" dirty="0">
                <a:latin typeface="Arial" panose="020B0604020202020204" pitchFamily="34" charset="0"/>
                <a:cs typeface="Arial" panose="020B0604020202020204" pitchFamily="34" charset="0"/>
              </a:rPr>
              <a:t> von Bund, Kanton und Gemeindeverband - zur Entlastung der Behörden und zur Qualitätssteigerung ihrer Massnahmen</a:t>
            </a:r>
          </a:p>
          <a:p>
            <a:pPr marL="179388" indent="-179388">
              <a:buFont typeface="Arial" panose="020B0604020202020204" pitchFamily="34" charset="0"/>
              <a:buChar char="•"/>
            </a:pPr>
            <a:endParaRPr lang="de-DE" dirty="0">
              <a:latin typeface="Arial" panose="020B0604020202020204" pitchFamily="34" charset="0"/>
              <a:cs typeface="Arial" panose="020B0604020202020204" pitchFamily="34" charset="0"/>
            </a:endParaRPr>
          </a:p>
          <a:p>
            <a:pPr marL="179388" indent="-179388">
              <a:buFont typeface="Arial" panose="020B0604020202020204" pitchFamily="34" charset="0"/>
              <a:buChar char="•"/>
            </a:pPr>
            <a:r>
              <a:rPr lang="de-DE" dirty="0">
                <a:latin typeface="Arial" panose="020B0604020202020204" pitchFamily="34" charset="0"/>
                <a:cs typeface="Arial" panose="020B0604020202020204" pitchFamily="34" charset="0"/>
              </a:rPr>
              <a:t>Am besten wäre es, die Behörden hätten rasch greifbare, topaktuelle und hilfreiche Unterlagen, die sie intuitiv aus dem "Stau" der Unsicherheit lotsen</a:t>
            </a:r>
          </a:p>
          <a:p>
            <a:pPr marL="179388" indent="-179388">
              <a:buFont typeface="Arial" panose="020B0604020202020204" pitchFamily="34" charset="0"/>
              <a:buChar char="•"/>
            </a:pPr>
            <a:r>
              <a:rPr lang="de-DE" dirty="0">
                <a:latin typeface="Arial" panose="020B0604020202020204" pitchFamily="34" charset="0"/>
                <a:cs typeface="Arial" panose="020B0604020202020204" pitchFamily="34" charset="0"/>
              </a:rPr>
              <a:t>Dies ist dem Schweizerischen Gemeindeverband wichtig: Darum unterstützt der den KRISENKOMPASS</a:t>
            </a:r>
            <a:r>
              <a:rPr lang="de-DE" sz="1200" baseline="30000" dirty="0">
                <a:latin typeface="Arial" panose="020B0604020202020204" pitchFamily="34" charset="0"/>
                <a:ea typeface="Source Sans Pro" panose="020B0503030403020204" pitchFamily="34" charset="0"/>
                <a:cs typeface="Arial" panose="020B0604020202020204" pitchFamily="34" charset="0"/>
              </a:rPr>
              <a:t>®</a:t>
            </a:r>
            <a:r>
              <a:rPr lang="de-DE" dirty="0">
                <a:latin typeface="Arial" panose="020B0604020202020204" pitchFamily="34" charset="0"/>
                <a:cs typeface="Arial" panose="020B0604020202020204" pitchFamily="34" charset="0"/>
              </a:rPr>
              <a:t> in einer Partnerschaft</a:t>
            </a:r>
          </a:p>
          <a:p>
            <a:pPr marL="179388" indent="-179388">
              <a:buFont typeface="Arial" panose="020B0604020202020204" pitchFamily="34" charset="0"/>
              <a:buChar char="•"/>
            </a:pPr>
            <a:endParaRPr lang="de-DE" dirty="0">
              <a:latin typeface="Arial" panose="020B0604020202020204" pitchFamily="34" charset="0"/>
              <a:cs typeface="Arial" panose="020B0604020202020204" pitchFamily="34" charset="0"/>
            </a:endParaRPr>
          </a:p>
          <a:p>
            <a:endParaRPr lang="de-CH" dirty="0"/>
          </a:p>
        </p:txBody>
      </p:sp>
      <p:sp>
        <p:nvSpPr>
          <p:cNvPr id="4" name="Foliennummernplatzhalter 3"/>
          <p:cNvSpPr>
            <a:spLocks noGrp="1"/>
          </p:cNvSpPr>
          <p:nvPr>
            <p:ph type="sldNum" sz="quarter" idx="5"/>
          </p:nvPr>
        </p:nvSpPr>
        <p:spPr/>
        <p:txBody>
          <a:bodyPr/>
          <a:lstStyle/>
          <a:p>
            <a:fld id="{B4EC5497-7411-4DFC-B4E7-39893D699AF3}" type="slidenum">
              <a:rPr lang="de-CH" smtClean="0"/>
              <a:t>4</a:t>
            </a:fld>
            <a:endParaRPr lang="de-CH" dirty="0"/>
          </a:p>
        </p:txBody>
      </p:sp>
    </p:spTree>
    <p:extLst>
      <p:ext uri="{BB962C8B-B14F-4D97-AF65-F5344CB8AC3E}">
        <p14:creationId xmlns:p14="http://schemas.microsoft.com/office/powerpoint/2010/main" val="1589043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solidFill>
                  <a:srgbClr val="44546A"/>
                </a:solidFill>
                <a:effectLst/>
                <a:latin typeface="Verdana" panose="020B0604030504040204" pitchFamily="34" charset="0"/>
                <a:ea typeface="Calibri" panose="020F0502020204030204" pitchFamily="34" charset="0"/>
              </a:rPr>
              <a:t>Der SGV hat - wohl realistischer gesehen -  festgestellt, dass in den Gemeinden, insbesondere in den kleineren zu wenig Kenntnisse zur Bewältigung von Ereignissen vorhanden ist. </a:t>
            </a:r>
          </a:p>
          <a:p>
            <a:endParaRPr lang="de-CH" sz="1800" dirty="0">
              <a:solidFill>
                <a:srgbClr val="44546A"/>
              </a:solidFill>
              <a:effectLst/>
              <a:latin typeface="Verdana" panose="020B0604030504040204" pitchFamily="34" charset="0"/>
              <a:ea typeface="Calibri" panose="020F0502020204030204" pitchFamily="34" charset="0"/>
            </a:endParaRPr>
          </a:p>
          <a:p>
            <a:pPr marL="0" indent="0">
              <a:buFont typeface="+mj-lt"/>
              <a:buNone/>
            </a:pPr>
            <a:r>
              <a:rPr lang="de-DE" sz="1800" b="1" dirty="0"/>
              <a:t>Folgende Ziele </a:t>
            </a:r>
            <a:r>
              <a:rPr lang="de-DE" sz="1800" dirty="0"/>
              <a:t>sollen darum mit dem «</a:t>
            </a:r>
            <a:r>
              <a:rPr lang="de-DE" sz="1800" b="1" dirty="0"/>
              <a:t>KRISENKOMPASS®</a:t>
            </a:r>
            <a:r>
              <a:rPr lang="de-DE" sz="1800" dirty="0"/>
              <a:t>» erreicht werden:</a:t>
            </a:r>
          </a:p>
          <a:p>
            <a:pPr marL="228600" indent="-228600">
              <a:buFont typeface="+mj-lt"/>
              <a:buAutoNum type="arabicPeriod"/>
            </a:pPr>
            <a:r>
              <a:rPr lang="de-DE" sz="1800" dirty="0"/>
              <a:t>Vermittlung von Orientierungshilfe in schwierigen Lagen</a:t>
            </a:r>
          </a:p>
          <a:p>
            <a:pPr marL="228600" indent="-228600">
              <a:buFont typeface="+mj-lt"/>
              <a:buAutoNum type="arabicPeriod"/>
            </a:pPr>
            <a:r>
              <a:rPr lang="de-DE" sz="1800" dirty="0"/>
              <a:t>Erleichterung der Problemerfassung</a:t>
            </a:r>
          </a:p>
          <a:p>
            <a:pPr marL="228600" indent="-228600">
              <a:buFont typeface="+mj-lt"/>
              <a:buAutoNum type="arabicPeriod"/>
            </a:pPr>
            <a:r>
              <a:rPr lang="de-DE" sz="1800" dirty="0"/>
              <a:t>Reduktion des Risikos von Fehlentscheidungen</a:t>
            </a:r>
          </a:p>
          <a:p>
            <a:pPr marL="228600" indent="-228600">
              <a:buFont typeface="+mj-lt"/>
              <a:buAutoNum type="arabicPeriod"/>
            </a:pPr>
            <a:r>
              <a:rPr lang="de-DE" sz="1800" dirty="0"/>
              <a:t>Individuelle Entlastung der nutzenden (Miliz-) Behörde</a:t>
            </a:r>
          </a:p>
          <a:p>
            <a:pPr marL="228600" indent="-228600">
              <a:buFont typeface="+mj-lt"/>
              <a:buAutoNum type="arabicPeriod"/>
            </a:pPr>
            <a:r>
              <a:rPr lang="de-DE" sz="1800" dirty="0"/>
              <a:t>Stärkung der Widerstandsfähigkeit öffentlicher Gemeinwesen im Krisenfall &gt; dadurch Verbesserung der Sicherheit der Behörden &amp; der Bevölkerung </a:t>
            </a:r>
          </a:p>
          <a:p>
            <a:endParaRPr lang="de-CH" sz="1800" dirty="0">
              <a:effectLst/>
              <a:latin typeface="Calibri" panose="020F0502020204030204" pitchFamily="34" charset="0"/>
              <a:ea typeface="Calibri" panose="020F0502020204030204" pitchFamily="34" charset="0"/>
            </a:endParaRPr>
          </a:p>
        </p:txBody>
      </p:sp>
      <p:sp>
        <p:nvSpPr>
          <p:cNvPr id="4" name="Foliennummernplatzhalter 3"/>
          <p:cNvSpPr>
            <a:spLocks noGrp="1"/>
          </p:cNvSpPr>
          <p:nvPr>
            <p:ph type="sldNum" sz="quarter" idx="5"/>
          </p:nvPr>
        </p:nvSpPr>
        <p:spPr/>
        <p:txBody>
          <a:bodyPr/>
          <a:lstStyle/>
          <a:p>
            <a:fld id="{B4EC5497-7411-4DFC-B4E7-39893D699AF3}" type="slidenum">
              <a:rPr lang="de-CH" smtClean="0"/>
              <a:t>5</a:t>
            </a:fld>
            <a:endParaRPr lang="de-CH" dirty="0"/>
          </a:p>
        </p:txBody>
      </p:sp>
    </p:spTree>
    <p:extLst>
      <p:ext uri="{BB962C8B-B14F-4D97-AF65-F5344CB8AC3E}">
        <p14:creationId xmlns:p14="http://schemas.microsoft.com/office/powerpoint/2010/main" val="4009144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latin typeface="Arial" panose="020B0604020202020204" pitchFamily="34" charset="0"/>
                <a:cs typeface="Arial" panose="020B0604020202020204" pitchFamily="34" charset="0"/>
              </a:rPr>
              <a:t>Pandemie ist aber </a:t>
            </a:r>
            <a:r>
              <a:rPr lang="de-DE" b="1" dirty="0">
                <a:latin typeface="Arial" panose="020B0604020202020204" pitchFamily="34" charset="0"/>
                <a:cs typeface="Arial" panose="020B0604020202020204" pitchFamily="34" charset="0"/>
              </a:rPr>
              <a:t>nicht die einzige Bedrohung</a:t>
            </a:r>
            <a:r>
              <a:rPr lang="de-DE" dirty="0">
                <a:latin typeface="Arial" panose="020B0604020202020204" pitchFamily="34" charset="0"/>
                <a:cs typeface="Arial" panose="020B0604020202020204" pitchFamily="34" charset="0"/>
              </a:rPr>
              <a:t>, die eine Gemeinde oder Stadt an den Rand ihrer Kompetenzen und Ressourcen bringt:</a:t>
            </a:r>
          </a:p>
          <a:p>
            <a:pPr algn="l"/>
            <a:endParaRPr lang="de-CH" sz="1800" b="0" i="0" u="none" strike="noStrike" baseline="0" dirty="0">
              <a:solidFill>
                <a:srgbClr val="000000"/>
              </a:solidFill>
              <a:latin typeface="Century Gothic" panose="020B0502020202020204" pitchFamily="34" charset="0"/>
            </a:endParaRPr>
          </a:p>
          <a:p>
            <a:pPr marL="285750" indent="-285750">
              <a:buFont typeface="Arial" panose="020B0604020202020204" pitchFamily="34" charset="0"/>
              <a:buChar char="•"/>
            </a:pPr>
            <a:r>
              <a:rPr lang="de-CH" sz="1800" b="0" i="0" u="none" strike="noStrike" baseline="0" dirty="0">
                <a:solidFill>
                  <a:srgbClr val="211D1E"/>
                </a:solidFill>
                <a:latin typeface="Century Gothic" panose="020B0502020202020204" pitchFamily="34" charset="0"/>
              </a:rPr>
              <a:t>Stromausfall </a:t>
            </a:r>
          </a:p>
          <a:p>
            <a:pPr marL="285750" indent="-285750">
              <a:buFont typeface="Arial" panose="020B0604020202020204" pitchFamily="34" charset="0"/>
              <a:buChar char="•"/>
            </a:pPr>
            <a:r>
              <a:rPr lang="de-CH" sz="1800" b="0" i="0" u="none" strike="noStrike" baseline="0" dirty="0">
                <a:solidFill>
                  <a:srgbClr val="211D1E"/>
                </a:solidFill>
                <a:latin typeface="Century Gothic" panose="020B0502020202020204" pitchFamily="34" charset="0"/>
              </a:rPr>
              <a:t>Überschwemmungen </a:t>
            </a:r>
          </a:p>
          <a:p>
            <a:pPr marL="285750" indent="-285750">
              <a:buFont typeface="Arial" panose="020B0604020202020204" pitchFamily="34" charset="0"/>
              <a:buChar char="•"/>
            </a:pPr>
            <a:r>
              <a:rPr lang="de-CH" sz="1800" b="0" i="0" u="none" strike="noStrike" baseline="0" dirty="0">
                <a:solidFill>
                  <a:srgbClr val="211D1E"/>
                </a:solidFill>
                <a:latin typeface="Century Gothic" panose="020B0502020202020204" pitchFamily="34" charset="0"/>
              </a:rPr>
              <a:t>Trinkwasserverunreinigung </a:t>
            </a:r>
          </a:p>
          <a:p>
            <a:pPr marL="285750" indent="-285750">
              <a:buFont typeface="Arial" panose="020B0604020202020204" pitchFamily="34" charset="0"/>
              <a:buChar char="•"/>
            </a:pPr>
            <a:r>
              <a:rPr lang="de-CH" sz="1800" b="0" i="0" u="none" strike="noStrike" baseline="0" dirty="0">
                <a:solidFill>
                  <a:srgbClr val="211D1E"/>
                </a:solidFill>
                <a:latin typeface="Century Gothic" panose="020B0502020202020204" pitchFamily="34" charset="0"/>
              </a:rPr>
              <a:t>Bedrohung der Behörden </a:t>
            </a:r>
          </a:p>
          <a:p>
            <a:pPr marL="285750" indent="-285750">
              <a:buFont typeface="Arial" panose="020B0604020202020204" pitchFamily="34" charset="0"/>
              <a:buChar char="•"/>
            </a:pPr>
            <a:r>
              <a:rPr lang="de-CH" sz="1800" b="0" i="0" u="none" strike="noStrike" baseline="0" dirty="0">
                <a:solidFill>
                  <a:srgbClr val="211D1E"/>
                </a:solidFill>
                <a:latin typeface="Century Gothic" panose="020B0502020202020204" pitchFamily="34" charset="0"/>
              </a:rPr>
              <a:t>Tod einer Schlüsselperson </a:t>
            </a:r>
          </a:p>
          <a:p>
            <a:pPr marL="285750" indent="-285750">
              <a:buFont typeface="Arial" panose="020B0604020202020204" pitchFamily="34" charset="0"/>
              <a:buChar char="•"/>
            </a:pPr>
            <a:r>
              <a:rPr lang="de-CH" sz="1800" b="0" i="0" u="none" strike="noStrike" baseline="0" dirty="0">
                <a:solidFill>
                  <a:srgbClr val="211D1E"/>
                </a:solidFill>
                <a:latin typeface="Century Gothic" panose="020B0502020202020204" pitchFamily="34" charset="0"/>
              </a:rPr>
              <a:t>Cyberangriffe </a:t>
            </a:r>
            <a:endParaRPr lang="de-DE"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latin typeface="Arial" panose="020B0604020202020204" pitchFamily="34" charset="0"/>
              <a:cs typeface="Arial" panose="020B0604020202020204" pitchFamily="34" charset="0"/>
            </a:endParaRPr>
          </a:p>
          <a:p>
            <a:pPr algn="just"/>
            <a:r>
              <a:rPr lang="de-CH" sz="1800" b="0" i="0" u="none" strike="noStrike" baseline="0" dirty="0">
                <a:solidFill>
                  <a:srgbClr val="211D1E"/>
                </a:solidFill>
                <a:latin typeface="Century Gothic" panose="020B0502020202020204" pitchFamily="34" charset="0"/>
              </a:rPr>
              <a:t>Und in den Schulen: </a:t>
            </a:r>
          </a:p>
          <a:p>
            <a:pPr marL="285750" indent="-285750">
              <a:buFont typeface="Arial" panose="020B0604020202020204" pitchFamily="34" charset="0"/>
              <a:buChar char="•"/>
            </a:pPr>
            <a:r>
              <a:rPr lang="de-CH" sz="1800" b="0" i="0" u="none" strike="noStrike" baseline="0" dirty="0">
                <a:solidFill>
                  <a:srgbClr val="211D1E"/>
                </a:solidFill>
                <a:latin typeface="Century Gothic" panose="020B0502020202020204" pitchFamily="34" charset="0"/>
              </a:rPr>
              <a:t>Psychische Probleme, Mobbing, Burnout </a:t>
            </a:r>
          </a:p>
          <a:p>
            <a:pPr marL="285750" indent="-285750">
              <a:buFont typeface="Arial" panose="020B0604020202020204" pitchFamily="34" charset="0"/>
              <a:buChar char="•"/>
            </a:pPr>
            <a:r>
              <a:rPr lang="de-CH" sz="1800" b="0" i="0" u="none" strike="noStrike" baseline="0" dirty="0">
                <a:solidFill>
                  <a:srgbClr val="211D1E"/>
                </a:solidFill>
                <a:latin typeface="Century Gothic" panose="020B0502020202020204" pitchFamily="34" charset="0"/>
              </a:rPr>
              <a:t>Unfall </a:t>
            </a:r>
          </a:p>
          <a:p>
            <a:pPr marL="285750" indent="-285750">
              <a:buFont typeface="Arial" panose="020B0604020202020204" pitchFamily="34" charset="0"/>
              <a:buChar char="•"/>
            </a:pPr>
            <a:r>
              <a:rPr lang="de-CH" sz="1800" b="0" i="0" u="none" strike="noStrike" baseline="0" dirty="0">
                <a:solidFill>
                  <a:srgbClr val="211D1E"/>
                </a:solidFill>
                <a:latin typeface="Century Gothic" panose="020B0502020202020204" pitchFamily="34" charset="0"/>
              </a:rPr>
              <a:t>Verdacht auf Grenzverletzungen </a:t>
            </a:r>
          </a:p>
          <a:p>
            <a:pPr marL="285750" indent="-285750">
              <a:buFont typeface="Arial" panose="020B0604020202020204" pitchFamily="34" charset="0"/>
              <a:buChar char="•"/>
            </a:pPr>
            <a:r>
              <a:rPr lang="de-CH" sz="1800" b="0" i="0" u="none" strike="noStrike" baseline="0" dirty="0">
                <a:solidFill>
                  <a:srgbClr val="211D1E"/>
                </a:solidFill>
                <a:latin typeface="Century Gothic" panose="020B0502020202020204" pitchFamily="34" charset="0"/>
              </a:rPr>
              <a:t>Extremismus, Radikalisierung </a:t>
            </a:r>
          </a:p>
          <a:p>
            <a:pPr marL="285750" indent="-285750">
              <a:buFont typeface="Arial" panose="020B0604020202020204" pitchFamily="34" charset="0"/>
              <a:buChar char="•"/>
            </a:pPr>
            <a:r>
              <a:rPr lang="de-CH" sz="1800" b="0" i="0" u="none" strike="noStrike" baseline="0" dirty="0">
                <a:solidFill>
                  <a:srgbClr val="211D1E"/>
                </a:solidFill>
                <a:latin typeface="Century Gothic" panose="020B0502020202020204" pitchFamily="34" charset="0"/>
              </a:rPr>
              <a:t>Gewalt gegen Lehrpersonen, Schüler </a:t>
            </a:r>
          </a:p>
          <a:p>
            <a:pPr marL="285750" indent="-285750">
              <a:buFont typeface="Arial" panose="020B0604020202020204" pitchFamily="34" charset="0"/>
              <a:buChar char="•"/>
            </a:pPr>
            <a:r>
              <a:rPr lang="de-CH" sz="1800" b="0" i="0" u="none" strike="noStrike" baseline="0" dirty="0">
                <a:solidFill>
                  <a:srgbClr val="211D1E"/>
                </a:solidFill>
                <a:latin typeface="Century Gothic" panose="020B0502020202020204" pitchFamily="34" charset="0"/>
              </a:rPr>
              <a:t>Todesfall, Suizid (-versuch) </a:t>
            </a:r>
            <a:endParaRPr lang="de-DE"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dirty="0"/>
          </a:p>
          <a:p>
            <a:pPr algn="l"/>
            <a:endParaRPr lang="de-CH" sz="1800" b="0" i="0" u="none" strike="noStrike" baseline="0" dirty="0">
              <a:solidFill>
                <a:srgbClr val="000000"/>
              </a:solidFill>
              <a:latin typeface="Century Gothic" panose="020B0502020202020204" pitchFamily="34" charset="0"/>
            </a:endParaRPr>
          </a:p>
          <a:p>
            <a:pPr algn="just"/>
            <a:r>
              <a:rPr lang="de-DE" sz="1800" b="0" i="0" u="none" strike="noStrike" baseline="0" dirty="0">
                <a:solidFill>
                  <a:srgbClr val="211D1E"/>
                </a:solidFill>
                <a:latin typeface="Century Gothic" panose="020B0502020202020204" pitchFamily="34" charset="0"/>
              </a:rPr>
              <a:t>Da ist es beruhigend zu wissen, dass </a:t>
            </a:r>
            <a:r>
              <a:rPr lang="de-DE" sz="1800" b="1" i="0" u="none" strike="noStrike" baseline="0" dirty="0">
                <a:solidFill>
                  <a:srgbClr val="211D1E"/>
                </a:solidFill>
                <a:latin typeface="Century Gothic" panose="020B0502020202020204" pitchFamily="34" charset="0"/>
              </a:rPr>
              <a:t>für alle diese Themen </a:t>
            </a:r>
            <a:r>
              <a:rPr lang="de-DE" sz="1800" b="0" i="0" u="none" strike="noStrike" baseline="0" dirty="0">
                <a:solidFill>
                  <a:srgbClr val="211D1E"/>
                </a:solidFill>
                <a:latin typeface="Century Gothic" panose="020B0502020202020204" pitchFamily="34" charset="0"/>
              </a:rPr>
              <a:t>(zusätzlich im optionalen Modul SCHULE) </a:t>
            </a:r>
            <a:r>
              <a:rPr lang="de-DE" sz="1800" b="1" i="0" u="none" strike="noStrike" baseline="0" dirty="0">
                <a:solidFill>
                  <a:srgbClr val="211D1E"/>
                </a:solidFill>
                <a:latin typeface="Century Gothic" panose="020B0502020202020204" pitchFamily="34" charset="0"/>
              </a:rPr>
              <a:t>praxiserprobte Hilfestellungen rasch &amp; mobil verfügbar </a:t>
            </a:r>
            <a:r>
              <a:rPr lang="de-DE" sz="1800" b="0" i="0" u="none" strike="noStrike" baseline="0" dirty="0">
                <a:solidFill>
                  <a:srgbClr val="211D1E"/>
                </a:solidFill>
                <a:latin typeface="Century Gothic" panose="020B0502020202020204" pitchFamily="34" charset="0"/>
              </a:rPr>
              <a:t>sind. </a:t>
            </a:r>
          </a:p>
          <a:p>
            <a:pPr algn="just"/>
            <a:endParaRPr lang="de-DE" sz="1800" b="0" i="0" u="none" strike="noStrike" baseline="0" dirty="0">
              <a:solidFill>
                <a:srgbClr val="211D1E"/>
              </a:solidFill>
              <a:latin typeface="Century Gothic" panose="020B0502020202020204" pitchFamily="34" charset="0"/>
            </a:endParaRPr>
          </a:p>
          <a:p>
            <a:pPr algn="just"/>
            <a:r>
              <a:rPr lang="de-DE" sz="1800" b="0" i="0" u="none" strike="noStrike" baseline="0" dirty="0">
                <a:solidFill>
                  <a:srgbClr val="211D1E"/>
                </a:solidFill>
                <a:latin typeface="Century Gothic" panose="020B0502020202020204" pitchFamily="34" charset="0"/>
              </a:rPr>
              <a:t>Denn </a:t>
            </a:r>
            <a:r>
              <a:rPr lang="de-DE" b="0" dirty="0"/>
              <a:t>bis die Hilfe des regionalen Führungsorgans oder des Kantons "anläuft", müssen wir als Behörde in den ersten Stunden selber führen, entscheiden, organisieren - aber wie wenn nicht mit diesem cleveren Hilfsmittel?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B4EC5497-7411-4DFC-B4E7-39893D699AF3}" type="slidenum">
              <a:rPr lang="de-CH" smtClean="0"/>
              <a:t>6</a:t>
            </a:fld>
            <a:endParaRPr lang="de-CH" dirty="0"/>
          </a:p>
        </p:txBody>
      </p:sp>
    </p:spTree>
    <p:extLst>
      <p:ext uri="{BB962C8B-B14F-4D97-AF65-F5344CB8AC3E}">
        <p14:creationId xmlns:p14="http://schemas.microsoft.com/office/powerpoint/2010/main" val="2013115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So sieht der KRISENKOMPASS</a:t>
            </a:r>
            <a:r>
              <a:rPr lang="de-DE" b="1" dirty="0">
                <a:latin typeface="Calibri" panose="020F0502020204030204" pitchFamily="34" charset="0"/>
                <a:cs typeface="Calibri" panose="020F0502020204030204" pitchFamily="34" charset="0"/>
              </a:rPr>
              <a:t>®</a:t>
            </a:r>
            <a:r>
              <a:rPr lang="de-DE" b="1" dirty="0"/>
              <a:t> aus - </a:t>
            </a:r>
            <a:r>
              <a:rPr lang="de-DE" dirty="0"/>
              <a:t>Hier die Version der Pilotgemeinde Elgg</a:t>
            </a:r>
          </a:p>
          <a:p>
            <a:endParaRPr lang="de-CH" dirty="0">
              <a:latin typeface="Arial" panose="020B0604020202020204" pitchFamily="34" charset="0"/>
              <a:ea typeface="Source Sans Pro" panose="020B0503030403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latin typeface="Arial" panose="020B0604020202020204" pitchFamily="34" charset="0"/>
              <a:ea typeface="Source Sans Pro" panose="020B0503030403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latin typeface="Arial" panose="020B0604020202020204" pitchFamily="34" charset="0"/>
              <a:ea typeface="Source Sans Pro" panose="020B0503030403020204" pitchFamily="34" charset="0"/>
              <a:cs typeface="Arial" panose="020B0604020202020204" pitchFamily="34" charset="0"/>
            </a:endParaRPr>
          </a:p>
          <a:p>
            <a:endParaRPr lang="de-CH" dirty="0">
              <a:latin typeface="Arial" panose="020B0604020202020204" pitchFamily="34" charset="0"/>
              <a:ea typeface="Source Sans Pro" panose="020B0503030403020204" pitchFamily="34" charset="0"/>
              <a:cs typeface="Arial" panose="020B0604020202020204" pitchFamily="34" charset="0"/>
            </a:endParaRPr>
          </a:p>
          <a:p>
            <a:endParaRPr lang="de-DE" b="1" dirty="0"/>
          </a:p>
        </p:txBody>
      </p:sp>
      <p:sp>
        <p:nvSpPr>
          <p:cNvPr id="4" name="Foliennummernplatzhalter 3"/>
          <p:cNvSpPr>
            <a:spLocks noGrp="1"/>
          </p:cNvSpPr>
          <p:nvPr>
            <p:ph type="sldNum" sz="quarter" idx="5"/>
          </p:nvPr>
        </p:nvSpPr>
        <p:spPr/>
        <p:txBody>
          <a:bodyPr/>
          <a:lstStyle/>
          <a:p>
            <a:fld id="{B4EC5497-7411-4DFC-B4E7-39893D699AF3}" type="slidenum">
              <a:rPr lang="de-CH" smtClean="0"/>
              <a:t>7</a:t>
            </a:fld>
            <a:endParaRPr lang="de-CH" dirty="0"/>
          </a:p>
        </p:txBody>
      </p:sp>
    </p:spTree>
    <p:extLst>
      <p:ext uri="{BB962C8B-B14F-4D97-AF65-F5344CB8AC3E}">
        <p14:creationId xmlns:p14="http://schemas.microsoft.com/office/powerpoint/2010/main" val="3319804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Wie ein Kompass oder ein Navi </a:t>
            </a:r>
            <a:r>
              <a:rPr lang="de-DE" dirty="0"/>
              <a:t>im Auto, führt das Softwarepaket mit rasch greifbaren, topaktuelle und hilfreichen Unterlagen, um intuitiv </a:t>
            </a:r>
            <a:r>
              <a:rPr lang="de-DE" b="1" dirty="0"/>
              <a:t>aus dem "Stau" der Unsicherheit zu lotsen</a:t>
            </a:r>
          </a:p>
          <a:p>
            <a:pPr marL="0" indent="0">
              <a:buFont typeface="+mj-lt"/>
              <a:buNone/>
            </a:pPr>
            <a:endParaRPr lang="de-DE" b="1" dirty="0"/>
          </a:p>
          <a:p>
            <a:pPr marL="171450" indent="-171450">
              <a:buFont typeface="Arial" panose="020B0604020202020204" pitchFamily="34" charset="0"/>
              <a:buChar char="•"/>
            </a:pPr>
            <a:r>
              <a:rPr lang="de-DE" dirty="0">
                <a:latin typeface="Arial" panose="020B0604020202020204" pitchFamily="34" charset="0"/>
                <a:ea typeface="Source Sans Pro" panose="020B0503030403020204" pitchFamily="34" charset="0"/>
                <a:cs typeface="Arial" panose="020B0604020202020204" pitchFamily="34" charset="0"/>
              </a:rPr>
              <a:t>Archiv aller aktuellen </a:t>
            </a:r>
            <a:r>
              <a:rPr lang="de-DE" b="1" dirty="0">
                <a:latin typeface="Arial" panose="020B0604020202020204" pitchFamily="34" charset="0"/>
                <a:ea typeface="Source Sans Pro" panose="020B0503030403020204" pitchFamily="34" charset="0"/>
                <a:cs typeface="Arial" panose="020B0604020202020204" pitchFamily="34" charset="0"/>
              </a:rPr>
              <a:t>Gefährdungsdossiers</a:t>
            </a:r>
            <a:r>
              <a:rPr lang="de-DE" dirty="0">
                <a:latin typeface="Arial" panose="020B0604020202020204" pitchFamily="34" charset="0"/>
                <a:ea typeface="Source Sans Pro" panose="020B0503030403020204" pitchFamily="34" charset="0"/>
                <a:cs typeface="Arial" panose="020B0604020202020204" pitchFamily="34" charset="0"/>
              </a:rPr>
              <a:t> des Bundes, ergänzt mit wichtigen </a:t>
            </a:r>
            <a:r>
              <a:rPr lang="de-DE" b="1" dirty="0">
                <a:latin typeface="Arial" panose="020B0604020202020204" pitchFamily="34" charset="0"/>
                <a:ea typeface="Source Sans Pro" panose="020B0503030403020204" pitchFamily="34" charset="0"/>
                <a:cs typeface="Arial" panose="020B0604020202020204" pitchFamily="34" charset="0"/>
              </a:rPr>
              <a:t>Links</a:t>
            </a:r>
            <a:r>
              <a:rPr lang="de-DE" dirty="0">
                <a:latin typeface="Arial" panose="020B0604020202020204" pitchFamily="34" charset="0"/>
                <a:ea typeface="Source Sans Pro" panose="020B0503030403020204" pitchFamily="34" charset="0"/>
                <a:cs typeface="Arial" panose="020B0604020202020204" pitchFamily="34" charset="0"/>
              </a:rPr>
              <a:t>, offen zur Ablage eigener Dokumente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latin typeface="Arial" panose="020B0604020202020204" pitchFamily="34" charset="0"/>
                <a:ea typeface="Source Sans Pro" panose="020B0503030403020204" pitchFamily="34" charset="0"/>
                <a:cs typeface="Arial" panose="020B0604020202020204" pitchFamily="34" charset="0"/>
              </a:rPr>
              <a:t>Sammlung edukativ aufbereiteter </a:t>
            </a:r>
            <a:r>
              <a:rPr lang="de-DE" b="1" dirty="0">
                <a:latin typeface="Arial" panose="020B0604020202020204" pitchFamily="34" charset="0"/>
                <a:ea typeface="Source Sans Pro" panose="020B0503030403020204" pitchFamily="34" charset="0"/>
                <a:cs typeface="Arial" panose="020B0604020202020204" pitchFamily="34" charset="0"/>
              </a:rPr>
              <a:t>Checklisten</a:t>
            </a:r>
            <a:r>
              <a:rPr lang="de-DE" dirty="0">
                <a:latin typeface="Arial" panose="020B0604020202020204" pitchFamily="34" charset="0"/>
                <a:ea typeface="Source Sans Pro" panose="020B0503030403020204" pitchFamily="34" charset="0"/>
                <a:cs typeface="Arial" panose="020B0604020202020204" pitchFamily="34" charset="0"/>
              </a:rPr>
              <a:t> für die Ereignisbewältigung und Nachbearbeitung, offen zur Ablage eigener Dokumente</a:t>
            </a:r>
            <a:endParaRPr lang="de-CH" dirty="0">
              <a:latin typeface="Arial" panose="020B0604020202020204" pitchFamily="34" charset="0"/>
              <a:ea typeface="Source Sans Pro" panose="020B0503030403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latin typeface="Arial" panose="020B0604020202020204" pitchFamily="34" charset="0"/>
                <a:ea typeface="Source Sans Pro" panose="020B0503030403020204" pitchFamily="34" charset="0"/>
                <a:cs typeface="Arial" panose="020B0604020202020204" pitchFamily="34" charset="0"/>
              </a:rPr>
              <a:t>Individuelle </a:t>
            </a:r>
            <a:r>
              <a:rPr lang="de-DE" b="1" dirty="0">
                <a:latin typeface="Arial" panose="020B0604020202020204" pitchFamily="34" charset="0"/>
                <a:ea typeface="Source Sans Pro" panose="020B0503030403020204" pitchFamily="34" charset="0"/>
                <a:cs typeface="Arial" panose="020B0604020202020204" pitchFamily="34" charset="0"/>
              </a:rPr>
              <a:t>Online-Bewertung </a:t>
            </a:r>
            <a:r>
              <a:rPr lang="de-DE" dirty="0">
                <a:latin typeface="Arial" panose="020B0604020202020204" pitchFamily="34" charset="0"/>
                <a:ea typeface="Source Sans Pro" panose="020B0503030403020204" pitchFamily="34" charset="0"/>
                <a:cs typeface="Arial" panose="020B0604020202020204" pitchFamily="34" charset="0"/>
              </a:rPr>
              <a:t>einzelner Risiken, offen zur Ablage eigener Dokumente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1" dirty="0">
                <a:latin typeface="Arial" panose="020B0604020202020204" pitchFamily="34" charset="0"/>
                <a:ea typeface="Source Sans Pro" panose="020B0503030403020204" pitchFamily="34" charset="0"/>
                <a:cs typeface="Arial" panose="020B0604020202020204" pitchFamily="34" charset="0"/>
              </a:rPr>
              <a:t>Vorlagen </a:t>
            </a:r>
            <a:r>
              <a:rPr lang="de-DE" dirty="0">
                <a:latin typeface="Arial" panose="020B0604020202020204" pitchFamily="34" charset="0"/>
                <a:ea typeface="Source Sans Pro" panose="020B0503030403020204" pitchFamily="34" charset="0"/>
                <a:cs typeface="Arial" panose="020B0604020202020204" pitchFamily="34" charset="0"/>
              </a:rPr>
              <a:t>zur Krisenstabsarbeit bei der Ereignisbewältigung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1" dirty="0">
                <a:latin typeface="Arial" panose="020B0604020202020204" pitchFamily="34" charset="0"/>
                <a:ea typeface="Source Sans Pro" panose="020B0503030403020204" pitchFamily="34" charset="0"/>
                <a:cs typeface="Arial" panose="020B0604020202020204" pitchFamily="34" charset="0"/>
              </a:rPr>
              <a:t>Alarmierungstool </a:t>
            </a:r>
            <a:r>
              <a:rPr lang="de-DE" dirty="0">
                <a:latin typeface="Arial" panose="020B0604020202020204" pitchFamily="34" charset="0"/>
                <a:ea typeface="Source Sans Pro" panose="020B0503030403020204" pitchFamily="34" charset="0"/>
                <a:cs typeface="Arial" panose="020B0604020202020204" pitchFamily="34" charset="0"/>
              </a:rPr>
              <a:t>aus der Smartphone-App heraus zum Krisenstab oder zu vordefinierten Gruppen</a:t>
            </a:r>
            <a:endParaRPr lang="de-CH" dirty="0">
              <a:latin typeface="Arial" panose="020B0604020202020204" pitchFamily="34" charset="0"/>
              <a:ea typeface="Source Sans Pro" panose="020B0503030403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latin typeface="Arial" panose="020B0604020202020204" pitchFamily="34" charset="0"/>
              <a:ea typeface="Source Sans Pro" panose="020B0503030403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latin typeface="Arial" panose="020B0604020202020204" pitchFamily="34" charset="0"/>
              <a:ea typeface="Source Sans Pro" panose="020B0503030403020204" pitchFamily="34" charset="0"/>
              <a:cs typeface="Arial" panose="020B0604020202020204" pitchFamily="34" charset="0"/>
            </a:endParaRPr>
          </a:p>
          <a:p>
            <a:endParaRPr lang="de-CH" dirty="0">
              <a:latin typeface="Arial" panose="020B0604020202020204" pitchFamily="34" charset="0"/>
              <a:ea typeface="Source Sans Pro" panose="020B0503030403020204" pitchFamily="34" charset="0"/>
              <a:cs typeface="Arial" panose="020B0604020202020204" pitchFamily="34" charset="0"/>
            </a:endParaRPr>
          </a:p>
          <a:p>
            <a:endParaRPr lang="de-DE" b="1" dirty="0"/>
          </a:p>
        </p:txBody>
      </p:sp>
      <p:sp>
        <p:nvSpPr>
          <p:cNvPr id="4" name="Foliennummernplatzhalter 3"/>
          <p:cNvSpPr>
            <a:spLocks noGrp="1"/>
          </p:cNvSpPr>
          <p:nvPr>
            <p:ph type="sldNum" sz="quarter" idx="5"/>
          </p:nvPr>
        </p:nvSpPr>
        <p:spPr/>
        <p:txBody>
          <a:bodyPr/>
          <a:lstStyle/>
          <a:p>
            <a:fld id="{B4EC5497-7411-4DFC-B4E7-39893D699AF3}" type="slidenum">
              <a:rPr lang="de-CH" smtClean="0"/>
              <a:t>8</a:t>
            </a:fld>
            <a:endParaRPr lang="de-CH" dirty="0"/>
          </a:p>
        </p:txBody>
      </p:sp>
    </p:spTree>
    <p:extLst>
      <p:ext uri="{BB962C8B-B14F-4D97-AF65-F5344CB8AC3E}">
        <p14:creationId xmlns:p14="http://schemas.microsoft.com/office/powerpoint/2010/main" val="62749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br>
              <a:rPr lang="de-DE" dirty="0"/>
            </a:br>
            <a:r>
              <a:rPr lang="de-DE" dirty="0"/>
              <a:t>Es gibt zwei Versionen mit zwei Optionen. BASIC und PRO.</a:t>
            </a:r>
          </a:p>
          <a:p>
            <a:endParaRPr lang="de-DE" dirty="0"/>
          </a:p>
        </p:txBody>
      </p:sp>
      <p:sp>
        <p:nvSpPr>
          <p:cNvPr id="4" name="Foliennummernplatzhalter 3"/>
          <p:cNvSpPr>
            <a:spLocks noGrp="1"/>
          </p:cNvSpPr>
          <p:nvPr>
            <p:ph type="sldNum" sz="quarter" idx="5"/>
          </p:nvPr>
        </p:nvSpPr>
        <p:spPr/>
        <p:txBody>
          <a:bodyPr/>
          <a:lstStyle/>
          <a:p>
            <a:fld id="{B4EC5497-7411-4DFC-B4E7-39893D699AF3}" type="slidenum">
              <a:rPr lang="de-CH" smtClean="0"/>
              <a:t>9</a:t>
            </a:fld>
            <a:endParaRPr lang="de-CH" dirty="0"/>
          </a:p>
        </p:txBody>
      </p:sp>
    </p:spTree>
    <p:extLst>
      <p:ext uri="{BB962C8B-B14F-4D97-AF65-F5344CB8AC3E}">
        <p14:creationId xmlns:p14="http://schemas.microsoft.com/office/powerpoint/2010/main" val="1386494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mailto:support@krisenkompass.ch" TargetMode="External"/><Relationship Id="rId2" Type="http://schemas.openxmlformats.org/officeDocument/2006/relationships/hyperlink" Target="mailto:info@krisenkompass.ch"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www.krisenkompass.ch/" TargetMode="Externa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CDC1F8-56D2-49A8-9E45-4EF668FA0B0E}"/>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CH"/>
          </a:p>
        </p:txBody>
      </p:sp>
      <p:sp>
        <p:nvSpPr>
          <p:cNvPr id="3" name="Untertitel 2">
            <a:extLst>
              <a:ext uri="{FF2B5EF4-FFF2-40B4-BE49-F238E27FC236}">
                <a16:creationId xmlns:a16="http://schemas.microsoft.com/office/drawing/2014/main" id="{13BD5D55-A3AB-4B88-A8EE-70995B86F6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75B72C7C-92B1-41DC-835D-2C8842F5EAB9}"/>
              </a:ext>
            </a:extLst>
          </p:cNvPr>
          <p:cNvSpPr>
            <a:spLocks noGrp="1"/>
          </p:cNvSpPr>
          <p:nvPr>
            <p:ph type="dt" sz="half" idx="10"/>
          </p:nvPr>
        </p:nvSpPr>
        <p:spPr/>
        <p:txBody>
          <a:bodyPr/>
          <a:lstStyle/>
          <a:p>
            <a:endParaRPr lang="de-CH" dirty="0"/>
          </a:p>
        </p:txBody>
      </p:sp>
      <p:sp>
        <p:nvSpPr>
          <p:cNvPr id="5" name="Fußzeilenplatzhalter 4">
            <a:extLst>
              <a:ext uri="{FF2B5EF4-FFF2-40B4-BE49-F238E27FC236}">
                <a16:creationId xmlns:a16="http://schemas.microsoft.com/office/drawing/2014/main" id="{E152E808-BBDC-4CDF-B239-ECB94F4761D6}"/>
              </a:ext>
            </a:extLst>
          </p:cNvPr>
          <p:cNvSpPr>
            <a:spLocks noGrp="1"/>
          </p:cNvSpPr>
          <p:nvPr>
            <p:ph type="ftr" sz="quarter" idx="11"/>
          </p:nvPr>
        </p:nvSpPr>
        <p:spPr/>
        <p:txBody>
          <a:bodyPr/>
          <a:lstStyle/>
          <a:p>
            <a:endParaRPr lang="de-CH" dirty="0"/>
          </a:p>
        </p:txBody>
      </p:sp>
      <p:sp>
        <p:nvSpPr>
          <p:cNvPr id="6" name="Foliennummernplatzhalter 5">
            <a:extLst>
              <a:ext uri="{FF2B5EF4-FFF2-40B4-BE49-F238E27FC236}">
                <a16:creationId xmlns:a16="http://schemas.microsoft.com/office/drawing/2014/main" id="{99F5ED28-FF63-48FD-8909-1B11ADD1AA5C}"/>
              </a:ext>
            </a:extLst>
          </p:cNvPr>
          <p:cNvSpPr>
            <a:spLocks noGrp="1"/>
          </p:cNvSpPr>
          <p:nvPr>
            <p:ph type="sldNum" sz="quarter" idx="12"/>
          </p:nvPr>
        </p:nvSpPr>
        <p:spPr/>
        <p:txBody>
          <a:bodyPr/>
          <a:lstStyle/>
          <a:p>
            <a:fld id="{F98657C1-4E24-44B1-8FBA-D4501D7501C4}" type="slidenum">
              <a:rPr lang="de-CH" smtClean="0"/>
              <a:t>‹Nr.›</a:t>
            </a:fld>
            <a:endParaRPr lang="de-CH" dirty="0"/>
          </a:p>
        </p:txBody>
      </p:sp>
    </p:spTree>
    <p:extLst>
      <p:ext uri="{BB962C8B-B14F-4D97-AF65-F5344CB8AC3E}">
        <p14:creationId xmlns:p14="http://schemas.microsoft.com/office/powerpoint/2010/main" val="1511860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1_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456A00-D181-4527-9F9E-E8D827F0F56A}"/>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389B4D90-19D3-4552-9717-BCAB2F91A8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dirty="0"/>
          </a:p>
        </p:txBody>
      </p:sp>
      <p:sp>
        <p:nvSpPr>
          <p:cNvPr id="4" name="Textplatzhalter 3">
            <a:extLst>
              <a:ext uri="{FF2B5EF4-FFF2-40B4-BE49-F238E27FC236}">
                <a16:creationId xmlns:a16="http://schemas.microsoft.com/office/drawing/2014/main" id="{10A28FA1-3D58-42E2-9C1D-32E683F916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509F17D-EA5B-40CE-8759-F597A4BDB8FC}"/>
              </a:ext>
            </a:extLst>
          </p:cNvPr>
          <p:cNvSpPr>
            <a:spLocks noGrp="1"/>
          </p:cNvSpPr>
          <p:nvPr>
            <p:ph type="dt" sz="half" idx="10"/>
          </p:nvPr>
        </p:nvSpPr>
        <p:spPr/>
        <p:txBody>
          <a:bodyPr/>
          <a:lstStyle/>
          <a:p>
            <a:endParaRPr lang="de-CH" dirty="0"/>
          </a:p>
        </p:txBody>
      </p:sp>
      <p:sp>
        <p:nvSpPr>
          <p:cNvPr id="6" name="Fußzeilenplatzhalter 5">
            <a:extLst>
              <a:ext uri="{FF2B5EF4-FFF2-40B4-BE49-F238E27FC236}">
                <a16:creationId xmlns:a16="http://schemas.microsoft.com/office/drawing/2014/main" id="{310B1146-080D-47CF-81B7-AB23B3D5A141}"/>
              </a:ext>
            </a:extLst>
          </p:cNvPr>
          <p:cNvSpPr>
            <a:spLocks noGrp="1"/>
          </p:cNvSpPr>
          <p:nvPr>
            <p:ph type="ftr" sz="quarter" idx="11"/>
          </p:nvPr>
        </p:nvSpPr>
        <p:spPr/>
        <p:txBody>
          <a:bodyPr/>
          <a:lstStyle/>
          <a:p>
            <a:endParaRPr lang="de-CH" dirty="0"/>
          </a:p>
        </p:txBody>
      </p:sp>
      <p:sp>
        <p:nvSpPr>
          <p:cNvPr id="7" name="Foliennummernplatzhalter 6">
            <a:extLst>
              <a:ext uri="{FF2B5EF4-FFF2-40B4-BE49-F238E27FC236}">
                <a16:creationId xmlns:a16="http://schemas.microsoft.com/office/drawing/2014/main" id="{76DDB2BA-0ED1-4481-A739-52AF9F8B4546}"/>
              </a:ext>
            </a:extLst>
          </p:cNvPr>
          <p:cNvSpPr>
            <a:spLocks noGrp="1"/>
          </p:cNvSpPr>
          <p:nvPr>
            <p:ph type="sldNum" sz="quarter" idx="12"/>
          </p:nvPr>
        </p:nvSpPr>
        <p:spPr/>
        <p:txBody>
          <a:bodyPr/>
          <a:lstStyle/>
          <a:p>
            <a:fld id="{F98657C1-4E24-44B1-8FBA-D4501D7501C4}" type="slidenum">
              <a:rPr lang="de-CH" smtClean="0"/>
              <a:t>‹Nr.›</a:t>
            </a:fld>
            <a:endParaRPr lang="de-CH" dirty="0"/>
          </a:p>
        </p:txBody>
      </p:sp>
      <p:sp>
        <p:nvSpPr>
          <p:cNvPr id="8" name="Rechteck 7">
            <a:extLst>
              <a:ext uri="{FF2B5EF4-FFF2-40B4-BE49-F238E27FC236}">
                <a16:creationId xmlns:a16="http://schemas.microsoft.com/office/drawing/2014/main" id="{D797484F-FA09-43F9-9DDF-3B0E71A2770F}"/>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dirty="0"/>
          </a:p>
        </p:txBody>
      </p:sp>
      <p:sp>
        <p:nvSpPr>
          <p:cNvPr id="9" name="Foliennummernplatzhalter 4">
            <a:extLst>
              <a:ext uri="{FF2B5EF4-FFF2-40B4-BE49-F238E27FC236}">
                <a16:creationId xmlns:a16="http://schemas.microsoft.com/office/drawing/2014/main" id="{2066DF33-72AA-4A31-941D-94548B480CB9}"/>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8657C1-4E24-44B1-8FBA-D4501D7501C4}" type="slidenum">
              <a:rPr lang="de-CH" smtClean="0"/>
              <a:pPr/>
              <a:t>‹Nr.›</a:t>
            </a:fld>
            <a:endParaRPr lang="de-CH" dirty="0"/>
          </a:p>
        </p:txBody>
      </p:sp>
    </p:spTree>
    <p:extLst>
      <p:ext uri="{BB962C8B-B14F-4D97-AF65-F5344CB8AC3E}">
        <p14:creationId xmlns:p14="http://schemas.microsoft.com/office/powerpoint/2010/main" val="1256876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2ADE60-D268-4350-8B86-664CA787131F}"/>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59C9360B-02A6-4A13-AAD3-6257D772034D}"/>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7C317184-7AA5-4DC6-8A6C-C74CEAD3158B}"/>
              </a:ext>
            </a:extLst>
          </p:cNvPr>
          <p:cNvSpPr>
            <a:spLocks noGrp="1"/>
          </p:cNvSpPr>
          <p:nvPr>
            <p:ph type="dt" sz="half" idx="10"/>
          </p:nvPr>
        </p:nvSpPr>
        <p:spPr/>
        <p:txBody>
          <a:bodyPr/>
          <a:lstStyle/>
          <a:p>
            <a:endParaRPr lang="de-CH" dirty="0"/>
          </a:p>
        </p:txBody>
      </p:sp>
      <p:sp>
        <p:nvSpPr>
          <p:cNvPr id="5" name="Fußzeilenplatzhalter 4">
            <a:extLst>
              <a:ext uri="{FF2B5EF4-FFF2-40B4-BE49-F238E27FC236}">
                <a16:creationId xmlns:a16="http://schemas.microsoft.com/office/drawing/2014/main" id="{59040ECC-4D94-419F-83ED-4CD4FB35AF28}"/>
              </a:ext>
            </a:extLst>
          </p:cNvPr>
          <p:cNvSpPr>
            <a:spLocks noGrp="1"/>
          </p:cNvSpPr>
          <p:nvPr>
            <p:ph type="ftr" sz="quarter" idx="11"/>
          </p:nvPr>
        </p:nvSpPr>
        <p:spPr/>
        <p:txBody>
          <a:bodyPr/>
          <a:lstStyle/>
          <a:p>
            <a:endParaRPr lang="de-CH" dirty="0"/>
          </a:p>
        </p:txBody>
      </p:sp>
      <p:sp>
        <p:nvSpPr>
          <p:cNvPr id="6" name="Foliennummernplatzhalter 5">
            <a:extLst>
              <a:ext uri="{FF2B5EF4-FFF2-40B4-BE49-F238E27FC236}">
                <a16:creationId xmlns:a16="http://schemas.microsoft.com/office/drawing/2014/main" id="{2367E332-F143-463E-B669-D5E5AF885BB5}"/>
              </a:ext>
            </a:extLst>
          </p:cNvPr>
          <p:cNvSpPr>
            <a:spLocks noGrp="1"/>
          </p:cNvSpPr>
          <p:nvPr>
            <p:ph type="sldNum" sz="quarter" idx="12"/>
          </p:nvPr>
        </p:nvSpPr>
        <p:spPr/>
        <p:txBody>
          <a:bodyPr/>
          <a:lstStyle/>
          <a:p>
            <a:fld id="{F98657C1-4E24-44B1-8FBA-D4501D7501C4}" type="slidenum">
              <a:rPr lang="de-CH" smtClean="0"/>
              <a:t>‹Nr.›</a:t>
            </a:fld>
            <a:endParaRPr lang="de-CH" dirty="0"/>
          </a:p>
        </p:txBody>
      </p:sp>
    </p:spTree>
    <p:extLst>
      <p:ext uri="{BB962C8B-B14F-4D97-AF65-F5344CB8AC3E}">
        <p14:creationId xmlns:p14="http://schemas.microsoft.com/office/powerpoint/2010/main" val="2380591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A17EC5FE-E81A-47A8-937A-D9DF14513387}"/>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96E0C58B-2CCF-4D51-9E1C-6F4238D45C87}"/>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9CC2292A-C856-4B96-90FD-72DC2DB2961E}"/>
              </a:ext>
            </a:extLst>
          </p:cNvPr>
          <p:cNvSpPr>
            <a:spLocks noGrp="1"/>
          </p:cNvSpPr>
          <p:nvPr>
            <p:ph type="dt" sz="half" idx="10"/>
          </p:nvPr>
        </p:nvSpPr>
        <p:spPr/>
        <p:txBody>
          <a:bodyPr/>
          <a:lstStyle/>
          <a:p>
            <a:endParaRPr lang="de-CH" dirty="0"/>
          </a:p>
        </p:txBody>
      </p:sp>
      <p:sp>
        <p:nvSpPr>
          <p:cNvPr id="5" name="Fußzeilenplatzhalter 4">
            <a:extLst>
              <a:ext uri="{FF2B5EF4-FFF2-40B4-BE49-F238E27FC236}">
                <a16:creationId xmlns:a16="http://schemas.microsoft.com/office/drawing/2014/main" id="{2C4AB9E1-1E12-4ACC-BA1F-448D029B86D9}"/>
              </a:ext>
            </a:extLst>
          </p:cNvPr>
          <p:cNvSpPr>
            <a:spLocks noGrp="1"/>
          </p:cNvSpPr>
          <p:nvPr>
            <p:ph type="ftr" sz="quarter" idx="11"/>
          </p:nvPr>
        </p:nvSpPr>
        <p:spPr/>
        <p:txBody>
          <a:bodyPr/>
          <a:lstStyle/>
          <a:p>
            <a:endParaRPr lang="de-CH" dirty="0"/>
          </a:p>
        </p:txBody>
      </p:sp>
      <p:sp>
        <p:nvSpPr>
          <p:cNvPr id="6" name="Foliennummernplatzhalter 5">
            <a:extLst>
              <a:ext uri="{FF2B5EF4-FFF2-40B4-BE49-F238E27FC236}">
                <a16:creationId xmlns:a16="http://schemas.microsoft.com/office/drawing/2014/main" id="{7E9D4740-F20A-458D-ADB9-CBEA695ADFB2}"/>
              </a:ext>
            </a:extLst>
          </p:cNvPr>
          <p:cNvSpPr>
            <a:spLocks noGrp="1"/>
          </p:cNvSpPr>
          <p:nvPr>
            <p:ph type="sldNum" sz="quarter" idx="12"/>
          </p:nvPr>
        </p:nvSpPr>
        <p:spPr/>
        <p:txBody>
          <a:bodyPr/>
          <a:lstStyle/>
          <a:p>
            <a:fld id="{F98657C1-4E24-44B1-8FBA-D4501D7501C4}" type="slidenum">
              <a:rPr lang="de-CH" smtClean="0"/>
              <a:t>‹Nr.›</a:t>
            </a:fld>
            <a:endParaRPr lang="de-CH" dirty="0"/>
          </a:p>
        </p:txBody>
      </p:sp>
    </p:spTree>
    <p:extLst>
      <p:ext uri="{BB962C8B-B14F-4D97-AF65-F5344CB8AC3E}">
        <p14:creationId xmlns:p14="http://schemas.microsoft.com/office/powerpoint/2010/main" val="247022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FB5A09-5870-48DA-841B-C142874B054F}"/>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3740E78C-5A5D-4E1C-AE1D-B3F05E5D2FE5}"/>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1B5AC869-D18E-404F-9AD9-5036E316DDD2}"/>
              </a:ext>
            </a:extLst>
          </p:cNvPr>
          <p:cNvSpPr>
            <a:spLocks noGrp="1"/>
          </p:cNvSpPr>
          <p:nvPr>
            <p:ph type="dt" sz="half" idx="10"/>
          </p:nvPr>
        </p:nvSpPr>
        <p:spPr/>
        <p:txBody>
          <a:bodyPr/>
          <a:lstStyle/>
          <a:p>
            <a:endParaRPr lang="de-CH" dirty="0"/>
          </a:p>
        </p:txBody>
      </p:sp>
      <p:sp>
        <p:nvSpPr>
          <p:cNvPr id="5" name="Fußzeilenplatzhalter 4">
            <a:extLst>
              <a:ext uri="{FF2B5EF4-FFF2-40B4-BE49-F238E27FC236}">
                <a16:creationId xmlns:a16="http://schemas.microsoft.com/office/drawing/2014/main" id="{1C8C28D2-D902-487A-A69B-3D1474568BAD}"/>
              </a:ext>
            </a:extLst>
          </p:cNvPr>
          <p:cNvSpPr>
            <a:spLocks noGrp="1"/>
          </p:cNvSpPr>
          <p:nvPr>
            <p:ph type="ftr" sz="quarter" idx="11"/>
          </p:nvPr>
        </p:nvSpPr>
        <p:spPr/>
        <p:txBody>
          <a:bodyPr/>
          <a:lstStyle/>
          <a:p>
            <a:endParaRPr lang="de-CH" dirty="0"/>
          </a:p>
        </p:txBody>
      </p:sp>
      <p:sp>
        <p:nvSpPr>
          <p:cNvPr id="6" name="Foliennummernplatzhalter 5">
            <a:extLst>
              <a:ext uri="{FF2B5EF4-FFF2-40B4-BE49-F238E27FC236}">
                <a16:creationId xmlns:a16="http://schemas.microsoft.com/office/drawing/2014/main" id="{02BA0213-B960-45DD-BC53-487EF1B5DE6C}"/>
              </a:ext>
            </a:extLst>
          </p:cNvPr>
          <p:cNvSpPr>
            <a:spLocks noGrp="1"/>
          </p:cNvSpPr>
          <p:nvPr>
            <p:ph type="sldNum" sz="quarter" idx="12"/>
          </p:nvPr>
        </p:nvSpPr>
        <p:spPr/>
        <p:txBody>
          <a:bodyPr/>
          <a:lstStyle/>
          <a:p>
            <a:fld id="{F98657C1-4E24-44B1-8FBA-D4501D7501C4}" type="slidenum">
              <a:rPr lang="de-CH" smtClean="0"/>
              <a:t>‹Nr.›</a:t>
            </a:fld>
            <a:endParaRPr lang="de-CH" dirty="0"/>
          </a:p>
        </p:txBody>
      </p:sp>
    </p:spTree>
    <p:extLst>
      <p:ext uri="{BB962C8B-B14F-4D97-AF65-F5344CB8AC3E}">
        <p14:creationId xmlns:p14="http://schemas.microsoft.com/office/powerpoint/2010/main" val="884903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4842E7-51C1-414B-BA92-E06B5D32A646}"/>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CH"/>
          </a:p>
        </p:txBody>
      </p:sp>
      <p:sp>
        <p:nvSpPr>
          <p:cNvPr id="3" name="Textplatzhalter 2">
            <a:extLst>
              <a:ext uri="{FF2B5EF4-FFF2-40B4-BE49-F238E27FC236}">
                <a16:creationId xmlns:a16="http://schemas.microsoft.com/office/drawing/2014/main" id="{0025515E-655D-4096-B4C4-1D02C2952F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9A8854A0-D8F6-4238-BF63-6A911BDD0366}"/>
              </a:ext>
            </a:extLst>
          </p:cNvPr>
          <p:cNvSpPr>
            <a:spLocks noGrp="1"/>
          </p:cNvSpPr>
          <p:nvPr>
            <p:ph type="dt" sz="half" idx="10"/>
          </p:nvPr>
        </p:nvSpPr>
        <p:spPr/>
        <p:txBody>
          <a:bodyPr/>
          <a:lstStyle/>
          <a:p>
            <a:endParaRPr lang="de-CH" dirty="0"/>
          </a:p>
        </p:txBody>
      </p:sp>
      <p:sp>
        <p:nvSpPr>
          <p:cNvPr id="5" name="Fußzeilenplatzhalter 4">
            <a:extLst>
              <a:ext uri="{FF2B5EF4-FFF2-40B4-BE49-F238E27FC236}">
                <a16:creationId xmlns:a16="http://schemas.microsoft.com/office/drawing/2014/main" id="{66CFBCDE-4489-4C16-82FD-4B3C3CE2BD8D}"/>
              </a:ext>
            </a:extLst>
          </p:cNvPr>
          <p:cNvSpPr>
            <a:spLocks noGrp="1"/>
          </p:cNvSpPr>
          <p:nvPr>
            <p:ph type="ftr" sz="quarter" idx="11"/>
          </p:nvPr>
        </p:nvSpPr>
        <p:spPr/>
        <p:txBody>
          <a:bodyPr/>
          <a:lstStyle/>
          <a:p>
            <a:endParaRPr lang="de-CH" dirty="0"/>
          </a:p>
        </p:txBody>
      </p:sp>
      <p:sp>
        <p:nvSpPr>
          <p:cNvPr id="6" name="Foliennummernplatzhalter 5">
            <a:extLst>
              <a:ext uri="{FF2B5EF4-FFF2-40B4-BE49-F238E27FC236}">
                <a16:creationId xmlns:a16="http://schemas.microsoft.com/office/drawing/2014/main" id="{4F808281-5380-450D-9523-2EAF83215E6B}"/>
              </a:ext>
            </a:extLst>
          </p:cNvPr>
          <p:cNvSpPr>
            <a:spLocks noGrp="1"/>
          </p:cNvSpPr>
          <p:nvPr>
            <p:ph type="sldNum" sz="quarter" idx="12"/>
          </p:nvPr>
        </p:nvSpPr>
        <p:spPr/>
        <p:txBody>
          <a:bodyPr/>
          <a:lstStyle/>
          <a:p>
            <a:fld id="{F98657C1-4E24-44B1-8FBA-D4501D7501C4}" type="slidenum">
              <a:rPr lang="de-CH" smtClean="0"/>
              <a:t>‹Nr.›</a:t>
            </a:fld>
            <a:endParaRPr lang="de-CH" dirty="0"/>
          </a:p>
        </p:txBody>
      </p:sp>
    </p:spTree>
    <p:extLst>
      <p:ext uri="{BB962C8B-B14F-4D97-AF65-F5344CB8AC3E}">
        <p14:creationId xmlns:p14="http://schemas.microsoft.com/office/powerpoint/2010/main" val="3480028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11063C-7C3C-47D4-9EF3-1681C63E47A1}"/>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615CC621-E1C7-4EAA-8DB5-6DDD908419C2}"/>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7B01C113-670E-44EB-A849-CC831D0EF612}"/>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2FCBF68E-15A9-4B35-8178-C2DCBA115BF4}"/>
              </a:ext>
            </a:extLst>
          </p:cNvPr>
          <p:cNvSpPr>
            <a:spLocks noGrp="1"/>
          </p:cNvSpPr>
          <p:nvPr>
            <p:ph type="dt" sz="half" idx="10"/>
          </p:nvPr>
        </p:nvSpPr>
        <p:spPr/>
        <p:txBody>
          <a:bodyPr/>
          <a:lstStyle/>
          <a:p>
            <a:endParaRPr lang="de-CH" dirty="0"/>
          </a:p>
        </p:txBody>
      </p:sp>
      <p:sp>
        <p:nvSpPr>
          <p:cNvPr id="6" name="Fußzeilenplatzhalter 5">
            <a:extLst>
              <a:ext uri="{FF2B5EF4-FFF2-40B4-BE49-F238E27FC236}">
                <a16:creationId xmlns:a16="http://schemas.microsoft.com/office/drawing/2014/main" id="{A0A3E5BE-82D1-4D0C-B8FE-CE1D01547D39}"/>
              </a:ext>
            </a:extLst>
          </p:cNvPr>
          <p:cNvSpPr>
            <a:spLocks noGrp="1"/>
          </p:cNvSpPr>
          <p:nvPr>
            <p:ph type="ftr" sz="quarter" idx="11"/>
          </p:nvPr>
        </p:nvSpPr>
        <p:spPr/>
        <p:txBody>
          <a:bodyPr/>
          <a:lstStyle/>
          <a:p>
            <a:endParaRPr lang="de-CH" dirty="0"/>
          </a:p>
        </p:txBody>
      </p:sp>
      <p:sp>
        <p:nvSpPr>
          <p:cNvPr id="7" name="Foliennummernplatzhalter 6">
            <a:extLst>
              <a:ext uri="{FF2B5EF4-FFF2-40B4-BE49-F238E27FC236}">
                <a16:creationId xmlns:a16="http://schemas.microsoft.com/office/drawing/2014/main" id="{5BF47C13-A568-4039-A859-60EA56BB3171}"/>
              </a:ext>
            </a:extLst>
          </p:cNvPr>
          <p:cNvSpPr>
            <a:spLocks noGrp="1"/>
          </p:cNvSpPr>
          <p:nvPr>
            <p:ph type="sldNum" sz="quarter" idx="12"/>
          </p:nvPr>
        </p:nvSpPr>
        <p:spPr/>
        <p:txBody>
          <a:bodyPr/>
          <a:lstStyle/>
          <a:p>
            <a:fld id="{F98657C1-4E24-44B1-8FBA-D4501D7501C4}" type="slidenum">
              <a:rPr lang="de-CH" smtClean="0"/>
              <a:t>‹Nr.›</a:t>
            </a:fld>
            <a:endParaRPr lang="de-CH" dirty="0"/>
          </a:p>
        </p:txBody>
      </p:sp>
    </p:spTree>
    <p:extLst>
      <p:ext uri="{BB962C8B-B14F-4D97-AF65-F5344CB8AC3E}">
        <p14:creationId xmlns:p14="http://schemas.microsoft.com/office/powerpoint/2010/main" val="1913512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9B1985-A88A-4EC9-B41C-A2CC24FED3A9}"/>
              </a:ext>
            </a:extLst>
          </p:cNvPr>
          <p:cNvSpPr>
            <a:spLocks noGrp="1"/>
          </p:cNvSpPr>
          <p:nvPr>
            <p:ph type="title"/>
          </p:nvPr>
        </p:nvSpPr>
        <p:spPr>
          <a:xfrm>
            <a:off x="839788" y="365125"/>
            <a:ext cx="10515600" cy="1325563"/>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id="{D1977801-38C1-4BC5-BDD7-A1FFFEA8FF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1F1FC406-10CA-4C12-B97C-2BE6667FD747}"/>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CABBD583-7487-4F7D-A704-8002049D7B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64FAF91F-EB5E-4EEF-859C-B3C7C0DFC099}"/>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F377B5D6-E0BE-4FEA-90EB-1E6A1943A471}"/>
              </a:ext>
            </a:extLst>
          </p:cNvPr>
          <p:cNvSpPr>
            <a:spLocks noGrp="1"/>
          </p:cNvSpPr>
          <p:nvPr>
            <p:ph type="dt" sz="half" idx="10"/>
          </p:nvPr>
        </p:nvSpPr>
        <p:spPr/>
        <p:txBody>
          <a:bodyPr/>
          <a:lstStyle/>
          <a:p>
            <a:endParaRPr lang="de-CH" dirty="0"/>
          </a:p>
        </p:txBody>
      </p:sp>
      <p:sp>
        <p:nvSpPr>
          <p:cNvPr id="8" name="Fußzeilenplatzhalter 7">
            <a:extLst>
              <a:ext uri="{FF2B5EF4-FFF2-40B4-BE49-F238E27FC236}">
                <a16:creationId xmlns:a16="http://schemas.microsoft.com/office/drawing/2014/main" id="{A34D0C67-BFE6-4A9E-BFBD-C21BE62BABD1}"/>
              </a:ext>
            </a:extLst>
          </p:cNvPr>
          <p:cNvSpPr>
            <a:spLocks noGrp="1"/>
          </p:cNvSpPr>
          <p:nvPr>
            <p:ph type="ftr" sz="quarter" idx="11"/>
          </p:nvPr>
        </p:nvSpPr>
        <p:spPr/>
        <p:txBody>
          <a:bodyPr/>
          <a:lstStyle/>
          <a:p>
            <a:endParaRPr lang="de-CH" dirty="0"/>
          </a:p>
        </p:txBody>
      </p:sp>
      <p:sp>
        <p:nvSpPr>
          <p:cNvPr id="9" name="Foliennummernplatzhalter 8">
            <a:extLst>
              <a:ext uri="{FF2B5EF4-FFF2-40B4-BE49-F238E27FC236}">
                <a16:creationId xmlns:a16="http://schemas.microsoft.com/office/drawing/2014/main" id="{9E5177F6-DEFB-47C4-A19A-51EB35707A90}"/>
              </a:ext>
            </a:extLst>
          </p:cNvPr>
          <p:cNvSpPr>
            <a:spLocks noGrp="1"/>
          </p:cNvSpPr>
          <p:nvPr>
            <p:ph type="sldNum" sz="quarter" idx="12"/>
          </p:nvPr>
        </p:nvSpPr>
        <p:spPr/>
        <p:txBody>
          <a:bodyPr/>
          <a:lstStyle/>
          <a:p>
            <a:fld id="{F98657C1-4E24-44B1-8FBA-D4501D7501C4}" type="slidenum">
              <a:rPr lang="de-CH" smtClean="0"/>
              <a:t>‹Nr.›</a:t>
            </a:fld>
            <a:endParaRPr lang="de-CH" dirty="0"/>
          </a:p>
        </p:txBody>
      </p:sp>
    </p:spTree>
    <p:extLst>
      <p:ext uri="{BB962C8B-B14F-4D97-AF65-F5344CB8AC3E}">
        <p14:creationId xmlns:p14="http://schemas.microsoft.com/office/powerpoint/2010/main" val="2219680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73AB23-51BB-4290-9E69-B5602C904864}"/>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A5EFC2A6-BC62-44E4-9886-C7E23024561F}"/>
              </a:ext>
            </a:extLst>
          </p:cNvPr>
          <p:cNvSpPr>
            <a:spLocks noGrp="1"/>
          </p:cNvSpPr>
          <p:nvPr>
            <p:ph type="dt" sz="half" idx="10"/>
          </p:nvPr>
        </p:nvSpPr>
        <p:spPr/>
        <p:txBody>
          <a:bodyPr/>
          <a:lstStyle/>
          <a:p>
            <a:endParaRPr lang="de-CH" dirty="0"/>
          </a:p>
        </p:txBody>
      </p:sp>
      <p:sp>
        <p:nvSpPr>
          <p:cNvPr id="4" name="Fußzeilenplatzhalter 3">
            <a:extLst>
              <a:ext uri="{FF2B5EF4-FFF2-40B4-BE49-F238E27FC236}">
                <a16:creationId xmlns:a16="http://schemas.microsoft.com/office/drawing/2014/main" id="{B99C5883-F01A-43F2-B996-9F826D22FC44}"/>
              </a:ext>
            </a:extLst>
          </p:cNvPr>
          <p:cNvSpPr>
            <a:spLocks noGrp="1"/>
          </p:cNvSpPr>
          <p:nvPr>
            <p:ph type="ftr" sz="quarter" idx="11"/>
          </p:nvPr>
        </p:nvSpPr>
        <p:spPr/>
        <p:txBody>
          <a:bodyPr/>
          <a:lstStyle/>
          <a:p>
            <a:endParaRPr lang="de-CH" dirty="0"/>
          </a:p>
        </p:txBody>
      </p:sp>
      <p:sp>
        <p:nvSpPr>
          <p:cNvPr id="5" name="Foliennummernplatzhalter 4">
            <a:extLst>
              <a:ext uri="{FF2B5EF4-FFF2-40B4-BE49-F238E27FC236}">
                <a16:creationId xmlns:a16="http://schemas.microsoft.com/office/drawing/2014/main" id="{1CFDDAF4-96D2-4A32-BCB0-D66B2CAB9604}"/>
              </a:ext>
            </a:extLst>
          </p:cNvPr>
          <p:cNvSpPr>
            <a:spLocks noGrp="1"/>
          </p:cNvSpPr>
          <p:nvPr>
            <p:ph type="sldNum" sz="quarter" idx="12"/>
          </p:nvPr>
        </p:nvSpPr>
        <p:spPr/>
        <p:txBody>
          <a:bodyPr/>
          <a:lstStyle/>
          <a:p>
            <a:fld id="{F98657C1-4E24-44B1-8FBA-D4501D7501C4}" type="slidenum">
              <a:rPr lang="de-CH" smtClean="0"/>
              <a:t>‹Nr.›</a:t>
            </a:fld>
            <a:endParaRPr lang="de-CH" dirty="0"/>
          </a:p>
        </p:txBody>
      </p:sp>
    </p:spTree>
    <p:extLst>
      <p:ext uri="{BB962C8B-B14F-4D97-AF65-F5344CB8AC3E}">
        <p14:creationId xmlns:p14="http://schemas.microsoft.com/office/powerpoint/2010/main" val="3175051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7B0C68D8-667E-4CB5-9684-467DC5E62662}"/>
              </a:ext>
            </a:extLst>
          </p:cNvPr>
          <p:cNvSpPr>
            <a:spLocks noGrp="1"/>
          </p:cNvSpPr>
          <p:nvPr>
            <p:ph type="sldNum" sz="quarter" idx="12"/>
          </p:nvPr>
        </p:nvSpPr>
        <p:spPr>
          <a:xfrm>
            <a:off x="350454" y="52730"/>
            <a:ext cx="467301" cy="365125"/>
          </a:xfrm>
        </p:spPr>
        <p:txBody>
          <a:bodyPr/>
          <a:lstStyle>
            <a:lvl1pPr algn="l">
              <a:defRPr sz="800">
                <a:latin typeface="Arial" panose="020B0604020202020204" pitchFamily="34" charset="0"/>
                <a:ea typeface="Source Sans Pro" panose="020B0503030403020204" pitchFamily="34" charset="0"/>
                <a:cs typeface="Arial" panose="020B0604020202020204" pitchFamily="34" charset="0"/>
              </a:defRPr>
            </a:lvl1pPr>
          </a:lstStyle>
          <a:p>
            <a:fld id="{F98657C1-4E24-44B1-8FBA-D4501D7501C4}" type="slidenum">
              <a:rPr lang="de-CH" smtClean="0"/>
              <a:pPr/>
              <a:t>‹Nr.›</a:t>
            </a:fld>
            <a:endParaRPr lang="de-CH" dirty="0"/>
          </a:p>
        </p:txBody>
      </p:sp>
      <p:cxnSp>
        <p:nvCxnSpPr>
          <p:cNvPr id="5" name="Gerader Verbinder 4">
            <a:extLst>
              <a:ext uri="{FF2B5EF4-FFF2-40B4-BE49-F238E27FC236}">
                <a16:creationId xmlns:a16="http://schemas.microsoft.com/office/drawing/2014/main" id="{BF26A20E-0E68-4438-8BFD-6F812B7E7370}"/>
              </a:ext>
            </a:extLst>
          </p:cNvPr>
          <p:cNvCxnSpPr>
            <a:cxnSpLocks/>
          </p:cNvCxnSpPr>
          <p:nvPr userDrawn="1"/>
        </p:nvCxnSpPr>
        <p:spPr>
          <a:xfrm>
            <a:off x="0" y="6079416"/>
            <a:ext cx="12192000" cy="0"/>
          </a:xfrm>
          <a:prstGeom prst="line">
            <a:avLst/>
          </a:prstGeom>
          <a:ln>
            <a:solidFill>
              <a:srgbClr val="5CB0BE"/>
            </a:solidFill>
          </a:ln>
        </p:spPr>
        <p:style>
          <a:lnRef idx="1">
            <a:schemeClr val="accent1"/>
          </a:lnRef>
          <a:fillRef idx="0">
            <a:schemeClr val="accent1"/>
          </a:fillRef>
          <a:effectRef idx="0">
            <a:schemeClr val="accent1"/>
          </a:effectRef>
          <a:fontRef idx="minor">
            <a:schemeClr val="tx1"/>
          </a:fontRef>
        </p:style>
      </p:cxnSp>
      <p:sp>
        <p:nvSpPr>
          <p:cNvPr id="7" name="Textfeld 6">
            <a:extLst>
              <a:ext uri="{FF2B5EF4-FFF2-40B4-BE49-F238E27FC236}">
                <a16:creationId xmlns:a16="http://schemas.microsoft.com/office/drawing/2014/main" id="{DA1C285B-FDB8-4E3D-8DD9-23F70CCD7D60}"/>
              </a:ext>
            </a:extLst>
          </p:cNvPr>
          <p:cNvSpPr txBox="1"/>
          <p:nvPr userDrawn="1"/>
        </p:nvSpPr>
        <p:spPr>
          <a:xfrm>
            <a:off x="0" y="6150114"/>
            <a:ext cx="3048000" cy="707886"/>
          </a:xfrm>
          <a:prstGeom prst="rect">
            <a:avLst/>
          </a:prstGeom>
          <a:noFill/>
        </p:spPr>
        <p:txBody>
          <a:bodyPr wrap="square">
            <a:spAutoFit/>
          </a:bodyPr>
          <a:lstStyle/>
          <a:p>
            <a:pPr algn="l"/>
            <a:r>
              <a:rPr lang="de-CH" sz="1000" b="1" i="0" u="none" strike="noStrike" baseline="0" dirty="0">
                <a:latin typeface="Arial" panose="020B0604020202020204" pitchFamily="34" charset="0"/>
                <a:ea typeface="Source Sans Pro" panose="020B0503030403020204" pitchFamily="34" charset="0"/>
                <a:cs typeface="Arial" panose="020B0604020202020204" pitchFamily="34" charset="0"/>
              </a:rPr>
              <a:t>KRISENKOMPASS</a:t>
            </a:r>
            <a:r>
              <a:rPr lang="de-DE" sz="1000" baseline="30000" dirty="0">
                <a:solidFill>
                  <a:schemeClr val="tx1"/>
                </a:solidFill>
                <a:latin typeface="Arial" panose="020B0604020202020204" pitchFamily="34" charset="0"/>
                <a:ea typeface="Source Sans Pro" panose="020B0503030403020204" pitchFamily="34" charset="0"/>
                <a:cs typeface="Arial" panose="020B0604020202020204" pitchFamily="34" charset="0"/>
              </a:rPr>
              <a:t>®</a:t>
            </a:r>
            <a:r>
              <a:rPr lang="de-CH" sz="1000" b="1" i="0" u="none" strike="noStrike" baseline="0" dirty="0">
                <a:latin typeface="Arial" panose="020B0604020202020204" pitchFamily="34" charset="0"/>
                <a:ea typeface="Source Sans Pro" panose="020B0503030403020204" pitchFamily="34" charset="0"/>
                <a:cs typeface="Arial" panose="020B0604020202020204" pitchFamily="34" charset="0"/>
              </a:rPr>
              <a:t> </a:t>
            </a:r>
            <a:r>
              <a:rPr lang="de-CH" sz="1000" dirty="0">
                <a:latin typeface="Arial" panose="020B0604020202020204" pitchFamily="34" charset="0"/>
                <a:ea typeface="Source Sans Pro" panose="020B0503030403020204" pitchFamily="34" charset="0"/>
                <a:cs typeface="Arial" panose="020B0604020202020204" pitchFamily="34" charset="0"/>
              </a:rPr>
              <a:t>c/o </a:t>
            </a:r>
            <a:r>
              <a:rPr lang="de-CH" sz="1000" b="0" i="0" u="none" strike="noStrike" baseline="0" dirty="0">
                <a:latin typeface="Arial" panose="020B0604020202020204" pitchFamily="34" charset="0"/>
                <a:ea typeface="Source Sans Pro" panose="020B0503030403020204" pitchFamily="34" charset="0"/>
                <a:cs typeface="Arial" panose="020B0604020202020204" pitchFamily="34" charset="0"/>
              </a:rPr>
              <a:t>17minutes AG</a:t>
            </a:r>
          </a:p>
          <a:p>
            <a:pPr algn="l"/>
            <a:r>
              <a:rPr lang="de-CH" sz="1000" b="0" i="0" u="none" strike="noStrike" baseline="0" dirty="0">
                <a:latin typeface="Arial" panose="020B0604020202020204" pitchFamily="34" charset="0"/>
                <a:ea typeface="Source Sans Pro" panose="020B0503030403020204" pitchFamily="34" charset="0"/>
                <a:cs typeface="Arial" panose="020B0604020202020204" pitchFamily="34" charset="0"/>
              </a:rPr>
              <a:t>Stutzstrasse 19</a:t>
            </a:r>
          </a:p>
          <a:p>
            <a:pPr algn="l"/>
            <a:r>
              <a:rPr lang="de-CH" sz="1000" b="0" i="0" u="none" strike="noStrike" baseline="0" dirty="0">
                <a:latin typeface="Arial" panose="020B0604020202020204" pitchFamily="34" charset="0"/>
                <a:ea typeface="Source Sans Pro" panose="020B0503030403020204" pitchFamily="34" charset="0"/>
                <a:cs typeface="Arial" panose="020B0604020202020204" pitchFamily="34" charset="0"/>
              </a:rPr>
              <a:t>8353 Elgg</a:t>
            </a:r>
          </a:p>
          <a:p>
            <a:pPr algn="l"/>
            <a:r>
              <a:rPr lang="de-CH" sz="1000" b="0" i="0" u="none" strike="noStrike" baseline="0" dirty="0">
                <a:latin typeface="Arial" panose="020B0604020202020204" pitchFamily="34" charset="0"/>
                <a:ea typeface="Source Sans Pro" panose="020B0503030403020204" pitchFamily="34" charset="0"/>
                <a:cs typeface="Arial" panose="020B0604020202020204" pitchFamily="34" charset="0"/>
              </a:rPr>
              <a:t>++ 4</a:t>
            </a:r>
            <a:r>
              <a:rPr lang="de-CH" sz="1000" dirty="0">
                <a:latin typeface="Arial" panose="020B0604020202020204" pitchFamily="34" charset="0"/>
                <a:ea typeface="Source Sans Pro" panose="020B0503030403020204" pitchFamily="34" charset="0"/>
                <a:cs typeface="Arial" panose="020B0604020202020204" pitchFamily="34" charset="0"/>
              </a:rPr>
              <a:t>1 76 331 39 60</a:t>
            </a:r>
            <a:endParaRPr lang="de-CH" sz="1000" b="0" i="0" u="none" strike="noStrike" baseline="0" dirty="0">
              <a:latin typeface="Arial" panose="020B0604020202020204" pitchFamily="34" charset="0"/>
              <a:ea typeface="Source Sans Pro" panose="020B0503030403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F47D56B9-D74B-44A1-8D83-FF95FDC57CD0}"/>
              </a:ext>
            </a:extLst>
          </p:cNvPr>
          <p:cNvSpPr txBox="1"/>
          <p:nvPr userDrawn="1"/>
        </p:nvSpPr>
        <p:spPr>
          <a:xfrm>
            <a:off x="5080344" y="6150114"/>
            <a:ext cx="2031312" cy="707886"/>
          </a:xfrm>
          <a:prstGeom prst="rect">
            <a:avLst/>
          </a:prstGeom>
          <a:noFill/>
        </p:spPr>
        <p:txBody>
          <a:bodyPr wrap="square">
            <a:spAutoFit/>
          </a:bodyPr>
          <a:lstStyle/>
          <a:p>
            <a:pPr algn="ctr"/>
            <a:r>
              <a:rPr lang="de-CH" sz="1000" b="0" i="0" u="none" strike="noStrike" baseline="0" dirty="0">
                <a:solidFill>
                  <a:srgbClr val="5CB0BE"/>
                </a:solidFill>
                <a:latin typeface="Arial" panose="020B0604020202020204" pitchFamily="34" charset="0"/>
                <a:ea typeface="Source Sans Pro" panose="020B0503030403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info@krisenkompass.ch</a:t>
            </a:r>
            <a:endParaRPr lang="de-CH" sz="1000" b="0" i="0" u="none" strike="noStrike" baseline="0" dirty="0">
              <a:solidFill>
                <a:srgbClr val="5CB0BE"/>
              </a:solidFill>
              <a:latin typeface="Arial" panose="020B0604020202020204" pitchFamily="34" charset="0"/>
              <a:ea typeface="Source Sans Pro" panose="020B0503030403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de-CH" sz="1000" dirty="0">
                <a:solidFill>
                  <a:srgbClr val="5CB0BE"/>
                </a:solidFill>
                <a:latin typeface="Arial" panose="020B0604020202020204" pitchFamily="34" charset="0"/>
                <a:ea typeface="Source Sans Pro" panose="020B0503030403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support@krisenkompass.ch</a:t>
            </a:r>
            <a:endParaRPr lang="de-CH" sz="1000" dirty="0">
              <a:solidFill>
                <a:srgbClr val="5CB0BE"/>
              </a:solidFill>
              <a:latin typeface="Arial" panose="020B0604020202020204" pitchFamily="34" charset="0"/>
              <a:ea typeface="Source Sans Pro" panose="020B0503030403020204" pitchFamily="34" charset="0"/>
              <a:cs typeface="Arial" panose="020B0604020202020204" pitchFamily="34" charset="0"/>
            </a:endParaRPr>
          </a:p>
          <a:p>
            <a:pPr algn="ctr"/>
            <a:endParaRPr lang="de-CH" sz="1000" dirty="0">
              <a:solidFill>
                <a:srgbClr val="5CB0BE"/>
              </a:solidFill>
              <a:latin typeface="Arial" panose="020B0604020202020204" pitchFamily="34" charset="0"/>
              <a:ea typeface="Source Sans Pro" panose="020B0503030403020204" pitchFamily="34" charset="0"/>
              <a:cs typeface="Arial" panose="020B0604020202020204" pitchFamily="34" charset="0"/>
            </a:endParaRPr>
          </a:p>
          <a:p>
            <a:pPr algn="ctr"/>
            <a:r>
              <a:rPr lang="de-CH" sz="1000" b="0" i="0" u="none" strike="noStrike" baseline="0" dirty="0">
                <a:solidFill>
                  <a:srgbClr val="5CB0BE"/>
                </a:solidFill>
                <a:latin typeface="Arial" panose="020B0604020202020204" pitchFamily="34" charset="0"/>
                <a:ea typeface="Source Sans Pro" panose="020B0503030403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www.krisenkompass.ch</a:t>
            </a:r>
            <a:endParaRPr lang="de-CH" sz="1000" b="0" i="0" u="none" strike="noStrike" baseline="0" dirty="0">
              <a:solidFill>
                <a:srgbClr val="5CB0BE"/>
              </a:solidFill>
              <a:latin typeface="Arial" panose="020B0604020202020204" pitchFamily="34" charset="0"/>
              <a:ea typeface="Source Sans Pro" panose="020B0503030403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B6AD8FDD-0B92-4196-88C8-273F7007E77F}"/>
              </a:ext>
            </a:extLst>
          </p:cNvPr>
          <p:cNvSpPr txBox="1"/>
          <p:nvPr userDrawn="1"/>
        </p:nvSpPr>
        <p:spPr>
          <a:xfrm>
            <a:off x="9621181" y="6150114"/>
            <a:ext cx="2489521" cy="707886"/>
          </a:xfrm>
          <a:prstGeom prst="rect">
            <a:avLst/>
          </a:prstGeom>
          <a:noFill/>
        </p:spPr>
        <p:txBody>
          <a:bodyPr wrap="square">
            <a:spAutoFit/>
          </a:bodyPr>
          <a:lstStyle/>
          <a:p>
            <a:pPr algn="r"/>
            <a:r>
              <a:rPr lang="de-CH" sz="1000" b="0" i="0" u="none" strike="noStrike" baseline="0" dirty="0">
                <a:latin typeface="Arial" panose="020B0604020202020204" pitchFamily="34" charset="0"/>
                <a:ea typeface="Source Sans Pro" panose="020B0503030403020204" pitchFamily="34" charset="0"/>
                <a:cs typeface="Arial" panose="020B0604020202020204" pitchFamily="34" charset="0"/>
              </a:rPr>
              <a:t>CHE –130.999.692 MWST</a:t>
            </a:r>
          </a:p>
          <a:p>
            <a:pPr algn="l"/>
            <a:endParaRPr lang="de-CH" sz="1000" b="0" i="0" u="none" strike="noStrike" baseline="0" dirty="0">
              <a:latin typeface="Arial" panose="020B0604020202020204" pitchFamily="34" charset="0"/>
              <a:ea typeface="Source Sans Pro" panose="020B0503030403020204" pitchFamily="34" charset="0"/>
              <a:cs typeface="Arial" panose="020B0604020202020204" pitchFamily="34" charset="0"/>
            </a:endParaRPr>
          </a:p>
          <a:p>
            <a:pPr algn="l"/>
            <a:endParaRPr lang="de-CH" sz="1000" b="0" i="0" u="none" strike="noStrike" baseline="0" dirty="0">
              <a:latin typeface="Arial" panose="020B0604020202020204" pitchFamily="34" charset="0"/>
              <a:ea typeface="Source Sans Pro" panose="020B0503030403020204" pitchFamily="34" charset="0"/>
              <a:cs typeface="Arial" panose="020B0604020202020204" pitchFamily="34" charset="0"/>
            </a:endParaRPr>
          </a:p>
          <a:p>
            <a:pPr algn="r"/>
            <a:r>
              <a:rPr lang="de-CH" sz="1000" b="0" i="0" u="none" strike="noStrike" baseline="0" dirty="0">
                <a:latin typeface="Arial" panose="020B0604020202020204" pitchFamily="34" charset="0"/>
                <a:ea typeface="Source Sans Pro" panose="020B0503030403020204" pitchFamily="34" charset="0"/>
                <a:cs typeface="Arial" panose="020B0604020202020204" pitchFamily="34" charset="0"/>
              </a:rPr>
              <a:t>Gerichtsstand Bezirksgericht Winterthur</a:t>
            </a:r>
            <a:endParaRPr lang="de-CH" sz="1000" dirty="0">
              <a:latin typeface="Arial" panose="020B0604020202020204" pitchFamily="34" charset="0"/>
              <a:ea typeface="Source Sans Pro" panose="020B0503030403020204" pitchFamily="34" charset="0"/>
              <a:cs typeface="Arial" panose="020B0604020202020204" pitchFamily="34" charset="0"/>
            </a:endParaRPr>
          </a:p>
        </p:txBody>
      </p:sp>
      <p:pic>
        <p:nvPicPr>
          <p:cNvPr id="10" name="Grafik 9">
            <a:extLst>
              <a:ext uri="{FF2B5EF4-FFF2-40B4-BE49-F238E27FC236}">
                <a16:creationId xmlns:a16="http://schemas.microsoft.com/office/drawing/2014/main" id="{DED69E2E-F541-4780-A977-5C2C40AE09B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3362" y="106361"/>
            <a:ext cx="267093" cy="268399"/>
          </a:xfrm>
          <a:prstGeom prst="rect">
            <a:avLst/>
          </a:prstGeom>
        </p:spPr>
      </p:pic>
      <p:cxnSp>
        <p:nvCxnSpPr>
          <p:cNvPr id="11" name="Gerader Verbinder 10">
            <a:extLst>
              <a:ext uri="{FF2B5EF4-FFF2-40B4-BE49-F238E27FC236}">
                <a16:creationId xmlns:a16="http://schemas.microsoft.com/office/drawing/2014/main" id="{DFC235B5-05D4-4E0C-999E-F575D7DD47C5}"/>
              </a:ext>
            </a:extLst>
          </p:cNvPr>
          <p:cNvCxnSpPr>
            <a:cxnSpLocks/>
          </p:cNvCxnSpPr>
          <p:nvPr userDrawn="1"/>
        </p:nvCxnSpPr>
        <p:spPr>
          <a:xfrm>
            <a:off x="0" y="488552"/>
            <a:ext cx="12192000" cy="0"/>
          </a:xfrm>
          <a:prstGeom prst="line">
            <a:avLst/>
          </a:prstGeom>
          <a:ln>
            <a:solidFill>
              <a:srgbClr val="5CB0B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5494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FF3590-30DC-4C86-9375-1669046C31E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EDF6C1FA-E539-4E24-96B7-A04C866BA4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2B4F1B0D-9EAD-4142-BE3C-86EDF9776F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8AF8C774-479E-40CD-8595-8D69E3CA40BA}"/>
              </a:ext>
            </a:extLst>
          </p:cNvPr>
          <p:cNvSpPr>
            <a:spLocks noGrp="1"/>
          </p:cNvSpPr>
          <p:nvPr>
            <p:ph type="dt" sz="half" idx="10"/>
          </p:nvPr>
        </p:nvSpPr>
        <p:spPr/>
        <p:txBody>
          <a:bodyPr/>
          <a:lstStyle/>
          <a:p>
            <a:endParaRPr lang="de-CH" dirty="0"/>
          </a:p>
        </p:txBody>
      </p:sp>
      <p:sp>
        <p:nvSpPr>
          <p:cNvPr id="6" name="Fußzeilenplatzhalter 5">
            <a:extLst>
              <a:ext uri="{FF2B5EF4-FFF2-40B4-BE49-F238E27FC236}">
                <a16:creationId xmlns:a16="http://schemas.microsoft.com/office/drawing/2014/main" id="{F6CAD263-38AB-4B27-9141-71E81633AEFC}"/>
              </a:ext>
            </a:extLst>
          </p:cNvPr>
          <p:cNvSpPr>
            <a:spLocks noGrp="1"/>
          </p:cNvSpPr>
          <p:nvPr>
            <p:ph type="ftr" sz="quarter" idx="11"/>
          </p:nvPr>
        </p:nvSpPr>
        <p:spPr/>
        <p:txBody>
          <a:bodyPr/>
          <a:lstStyle/>
          <a:p>
            <a:endParaRPr lang="de-CH" dirty="0"/>
          </a:p>
        </p:txBody>
      </p:sp>
      <p:sp>
        <p:nvSpPr>
          <p:cNvPr id="7" name="Foliennummernplatzhalter 6">
            <a:extLst>
              <a:ext uri="{FF2B5EF4-FFF2-40B4-BE49-F238E27FC236}">
                <a16:creationId xmlns:a16="http://schemas.microsoft.com/office/drawing/2014/main" id="{F0B78D63-798E-45BA-9C6B-0EE013B4DFEE}"/>
              </a:ext>
            </a:extLst>
          </p:cNvPr>
          <p:cNvSpPr>
            <a:spLocks noGrp="1"/>
          </p:cNvSpPr>
          <p:nvPr>
            <p:ph type="sldNum" sz="quarter" idx="12"/>
          </p:nvPr>
        </p:nvSpPr>
        <p:spPr/>
        <p:txBody>
          <a:bodyPr/>
          <a:lstStyle/>
          <a:p>
            <a:fld id="{F98657C1-4E24-44B1-8FBA-D4501D7501C4}" type="slidenum">
              <a:rPr lang="de-CH" smtClean="0"/>
              <a:t>‹Nr.›</a:t>
            </a:fld>
            <a:endParaRPr lang="de-CH" dirty="0"/>
          </a:p>
        </p:txBody>
      </p:sp>
    </p:spTree>
    <p:extLst>
      <p:ext uri="{BB962C8B-B14F-4D97-AF65-F5344CB8AC3E}">
        <p14:creationId xmlns:p14="http://schemas.microsoft.com/office/powerpoint/2010/main" val="1913113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456A00-D181-4527-9F9E-E8D827F0F56A}"/>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389B4D90-19D3-4552-9717-BCAB2F91A8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dirty="0"/>
          </a:p>
        </p:txBody>
      </p:sp>
      <p:sp>
        <p:nvSpPr>
          <p:cNvPr id="4" name="Textplatzhalter 3">
            <a:extLst>
              <a:ext uri="{FF2B5EF4-FFF2-40B4-BE49-F238E27FC236}">
                <a16:creationId xmlns:a16="http://schemas.microsoft.com/office/drawing/2014/main" id="{10A28FA1-3D58-42E2-9C1D-32E683F916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509F17D-EA5B-40CE-8759-F597A4BDB8FC}"/>
              </a:ext>
            </a:extLst>
          </p:cNvPr>
          <p:cNvSpPr>
            <a:spLocks noGrp="1"/>
          </p:cNvSpPr>
          <p:nvPr>
            <p:ph type="dt" sz="half" idx="10"/>
          </p:nvPr>
        </p:nvSpPr>
        <p:spPr/>
        <p:txBody>
          <a:bodyPr/>
          <a:lstStyle/>
          <a:p>
            <a:endParaRPr lang="de-CH" dirty="0"/>
          </a:p>
        </p:txBody>
      </p:sp>
      <p:sp>
        <p:nvSpPr>
          <p:cNvPr id="6" name="Fußzeilenplatzhalter 5">
            <a:extLst>
              <a:ext uri="{FF2B5EF4-FFF2-40B4-BE49-F238E27FC236}">
                <a16:creationId xmlns:a16="http://schemas.microsoft.com/office/drawing/2014/main" id="{310B1146-080D-47CF-81B7-AB23B3D5A141}"/>
              </a:ext>
            </a:extLst>
          </p:cNvPr>
          <p:cNvSpPr>
            <a:spLocks noGrp="1"/>
          </p:cNvSpPr>
          <p:nvPr>
            <p:ph type="ftr" sz="quarter" idx="11"/>
          </p:nvPr>
        </p:nvSpPr>
        <p:spPr/>
        <p:txBody>
          <a:bodyPr/>
          <a:lstStyle/>
          <a:p>
            <a:endParaRPr lang="de-CH" dirty="0"/>
          </a:p>
        </p:txBody>
      </p:sp>
      <p:sp>
        <p:nvSpPr>
          <p:cNvPr id="7" name="Foliennummernplatzhalter 6">
            <a:extLst>
              <a:ext uri="{FF2B5EF4-FFF2-40B4-BE49-F238E27FC236}">
                <a16:creationId xmlns:a16="http://schemas.microsoft.com/office/drawing/2014/main" id="{76DDB2BA-0ED1-4481-A739-52AF9F8B4546}"/>
              </a:ext>
            </a:extLst>
          </p:cNvPr>
          <p:cNvSpPr>
            <a:spLocks noGrp="1"/>
          </p:cNvSpPr>
          <p:nvPr>
            <p:ph type="sldNum" sz="quarter" idx="12"/>
          </p:nvPr>
        </p:nvSpPr>
        <p:spPr/>
        <p:txBody>
          <a:bodyPr/>
          <a:lstStyle/>
          <a:p>
            <a:fld id="{F98657C1-4E24-44B1-8FBA-D4501D7501C4}" type="slidenum">
              <a:rPr lang="de-CH" smtClean="0"/>
              <a:t>‹Nr.›</a:t>
            </a:fld>
            <a:endParaRPr lang="de-CH" dirty="0"/>
          </a:p>
        </p:txBody>
      </p:sp>
      <p:sp>
        <p:nvSpPr>
          <p:cNvPr id="8" name="Rechteck 7">
            <a:extLst>
              <a:ext uri="{FF2B5EF4-FFF2-40B4-BE49-F238E27FC236}">
                <a16:creationId xmlns:a16="http://schemas.microsoft.com/office/drawing/2014/main" id="{D797484F-FA09-43F9-9DDF-3B0E71A2770F}"/>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dirty="0"/>
          </a:p>
        </p:txBody>
      </p:sp>
      <p:sp>
        <p:nvSpPr>
          <p:cNvPr id="9" name="Foliennummernplatzhalter 4">
            <a:extLst>
              <a:ext uri="{FF2B5EF4-FFF2-40B4-BE49-F238E27FC236}">
                <a16:creationId xmlns:a16="http://schemas.microsoft.com/office/drawing/2014/main" id="{2066DF33-72AA-4A31-941D-94548B480CB9}"/>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8657C1-4E24-44B1-8FBA-D4501D7501C4}" type="slidenum">
              <a:rPr lang="de-CH" smtClean="0"/>
              <a:pPr/>
              <a:t>‹Nr.›</a:t>
            </a:fld>
            <a:endParaRPr lang="de-CH" dirty="0"/>
          </a:p>
        </p:txBody>
      </p:sp>
      <p:sp>
        <p:nvSpPr>
          <p:cNvPr id="10" name="Textfeld 9">
            <a:extLst>
              <a:ext uri="{FF2B5EF4-FFF2-40B4-BE49-F238E27FC236}">
                <a16:creationId xmlns:a16="http://schemas.microsoft.com/office/drawing/2014/main" id="{2F0DA478-C533-4D29-8E33-4E1D81CA15D3}"/>
              </a:ext>
            </a:extLst>
          </p:cNvPr>
          <p:cNvSpPr txBox="1"/>
          <p:nvPr userDrawn="1"/>
        </p:nvSpPr>
        <p:spPr>
          <a:xfrm>
            <a:off x="84307" y="305989"/>
            <a:ext cx="4460131" cy="6186309"/>
          </a:xfrm>
          <a:prstGeom prst="rect">
            <a:avLst/>
          </a:prstGeom>
          <a:noFill/>
        </p:spPr>
        <p:txBody>
          <a:bodyPr wrap="square" rtlCol="0">
            <a:spAutoFit/>
          </a:bodyPr>
          <a:lstStyle/>
          <a:p>
            <a:r>
              <a:rPr lang="de-DE" dirty="0">
                <a:solidFill>
                  <a:schemeClr val="bg1"/>
                </a:solidFill>
              </a:rPr>
              <a:t>Hinweis an die Person, welche dies präsentiert:</a:t>
            </a:r>
          </a:p>
          <a:p>
            <a:endParaRPr lang="de-DE" dirty="0">
              <a:solidFill>
                <a:schemeClr val="bg1"/>
              </a:solidFill>
            </a:endParaRPr>
          </a:p>
          <a:p>
            <a:r>
              <a:rPr lang="de-DE" dirty="0">
                <a:solidFill>
                  <a:schemeClr val="bg1"/>
                </a:solidFill>
              </a:rPr>
              <a:t>Unten an den Folien geben jeweils die Notizen Infos zu den einzelnen Folien.</a:t>
            </a:r>
          </a:p>
          <a:p>
            <a:endParaRPr lang="de-DE" dirty="0">
              <a:solidFill>
                <a:schemeClr val="bg1"/>
              </a:solidFill>
            </a:endParaRPr>
          </a:p>
          <a:p>
            <a:r>
              <a:rPr lang="de-DE" dirty="0">
                <a:solidFill>
                  <a:schemeClr val="bg1"/>
                </a:solidFill>
              </a:rPr>
              <a:t>Damit werden die Folien etwas von Text entlastet und Sie können direkt ablesen, was es dazu zu sagen gibt.</a:t>
            </a:r>
          </a:p>
          <a:p>
            <a:endParaRPr lang="de-DE" dirty="0">
              <a:solidFill>
                <a:schemeClr val="bg1"/>
              </a:solidFill>
            </a:endParaRPr>
          </a:p>
          <a:p>
            <a:r>
              <a:rPr lang="de-DE" dirty="0">
                <a:solidFill>
                  <a:schemeClr val="bg1"/>
                </a:solidFill>
              </a:rPr>
              <a:t>Sie erhalten also mehr Infos, als die Zuschauenden sehen. </a:t>
            </a:r>
          </a:p>
          <a:p>
            <a:endParaRPr lang="de-DE" dirty="0">
              <a:solidFill>
                <a:schemeClr val="bg1"/>
              </a:solidFill>
            </a:endParaRPr>
          </a:p>
          <a:p>
            <a:endParaRPr lang="de-DE" dirty="0">
              <a:solidFill>
                <a:schemeClr val="bg1"/>
              </a:solidFill>
            </a:endParaRPr>
          </a:p>
          <a:p>
            <a:r>
              <a:rPr lang="de-DE" dirty="0">
                <a:solidFill>
                  <a:schemeClr val="bg1"/>
                </a:solidFill>
              </a:rPr>
              <a:t>Im Präsentationsmodus werden diese Notizen jeweils eingeblendet.</a:t>
            </a:r>
          </a:p>
          <a:p>
            <a:endParaRPr lang="de-DE" dirty="0">
              <a:solidFill>
                <a:schemeClr val="bg1"/>
              </a:solidFill>
            </a:endParaRPr>
          </a:p>
          <a:p>
            <a:endParaRPr lang="de-DE" dirty="0">
              <a:solidFill>
                <a:schemeClr val="bg1"/>
              </a:solidFill>
            </a:endParaRPr>
          </a:p>
          <a:p>
            <a:endParaRPr lang="de-DE" dirty="0">
              <a:solidFill>
                <a:schemeClr val="bg1"/>
              </a:solidFill>
            </a:endParaRPr>
          </a:p>
          <a:p>
            <a:r>
              <a:rPr lang="de-DE" dirty="0">
                <a:solidFill>
                  <a:schemeClr val="bg1"/>
                </a:solidFill>
              </a:rPr>
              <a:t>Bei Fragen können Sie uns gerne kontaktieren:</a:t>
            </a:r>
          </a:p>
          <a:p>
            <a:r>
              <a:rPr lang="de-DE" dirty="0">
                <a:solidFill>
                  <a:schemeClr val="bg1"/>
                </a:solidFill>
              </a:rPr>
              <a:t>Christian Randegger, 076 331 39 60</a:t>
            </a:r>
          </a:p>
        </p:txBody>
      </p:sp>
      <p:pic>
        <p:nvPicPr>
          <p:cNvPr id="11" name="Grafik 10">
            <a:extLst>
              <a:ext uri="{FF2B5EF4-FFF2-40B4-BE49-F238E27FC236}">
                <a16:creationId xmlns:a16="http://schemas.microsoft.com/office/drawing/2014/main" id="{558042AE-9B77-4A62-B398-C2EA73E65133}"/>
              </a:ext>
            </a:extLst>
          </p:cNvPr>
          <p:cNvPicPr>
            <a:picLocks noChangeAspect="1"/>
          </p:cNvPicPr>
          <p:nvPr userDrawn="1"/>
        </p:nvPicPr>
        <p:blipFill>
          <a:blip r:embed="rId2"/>
          <a:stretch>
            <a:fillRect/>
          </a:stretch>
        </p:blipFill>
        <p:spPr>
          <a:xfrm>
            <a:off x="4877343" y="783078"/>
            <a:ext cx="7124968" cy="4007795"/>
          </a:xfrm>
          <a:prstGeom prst="rect">
            <a:avLst/>
          </a:prstGeom>
        </p:spPr>
      </p:pic>
      <p:cxnSp>
        <p:nvCxnSpPr>
          <p:cNvPr id="12" name="Gerade Verbindung mit Pfeil 11">
            <a:extLst>
              <a:ext uri="{FF2B5EF4-FFF2-40B4-BE49-F238E27FC236}">
                <a16:creationId xmlns:a16="http://schemas.microsoft.com/office/drawing/2014/main" id="{13C353DE-A729-4B52-BCF4-1FBD96494A46}"/>
              </a:ext>
            </a:extLst>
          </p:cNvPr>
          <p:cNvCxnSpPr>
            <a:cxnSpLocks/>
          </p:cNvCxnSpPr>
          <p:nvPr userDrawn="1"/>
        </p:nvCxnSpPr>
        <p:spPr>
          <a:xfrm flipV="1">
            <a:off x="4667416" y="3920248"/>
            <a:ext cx="4919193" cy="5006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feld 12">
            <a:extLst>
              <a:ext uri="{FF2B5EF4-FFF2-40B4-BE49-F238E27FC236}">
                <a16:creationId xmlns:a16="http://schemas.microsoft.com/office/drawing/2014/main" id="{CB1F7E5E-46F6-4D73-9B78-0D2FD8A8DC21}"/>
              </a:ext>
            </a:extLst>
          </p:cNvPr>
          <p:cNvSpPr txBox="1"/>
          <p:nvPr userDrawn="1"/>
        </p:nvSpPr>
        <p:spPr>
          <a:xfrm>
            <a:off x="5476786" y="5573951"/>
            <a:ext cx="6104106" cy="646331"/>
          </a:xfrm>
          <a:prstGeom prst="rect">
            <a:avLst/>
          </a:prstGeom>
          <a:noFill/>
        </p:spPr>
        <p:txBody>
          <a:bodyPr wrap="square">
            <a:spAutoFit/>
          </a:bodyPr>
          <a:lstStyle/>
          <a:p>
            <a:r>
              <a:rPr lang="de-DE" dirty="0">
                <a:solidFill>
                  <a:schemeClr val="bg1"/>
                </a:solidFill>
              </a:rPr>
              <a:t>Danke, dass Sie sich für den KRISENKOMPASS</a:t>
            </a:r>
            <a:r>
              <a:rPr lang="de-DE" dirty="0">
                <a:solidFill>
                  <a:schemeClr val="bg1"/>
                </a:solidFill>
                <a:latin typeface="Calibri" panose="020F0502020204030204" pitchFamily="34" charset="0"/>
                <a:cs typeface="Calibri" panose="020F0502020204030204" pitchFamily="34" charset="0"/>
              </a:rPr>
              <a:t>®</a:t>
            </a:r>
            <a:r>
              <a:rPr lang="de-DE" dirty="0">
                <a:solidFill>
                  <a:schemeClr val="bg1"/>
                </a:solidFill>
              </a:rPr>
              <a:t> interessieren – und viel Erfolg bei Ihrer Präsentation </a:t>
            </a:r>
          </a:p>
        </p:txBody>
      </p:sp>
    </p:spTree>
    <p:extLst>
      <p:ext uri="{BB962C8B-B14F-4D97-AF65-F5344CB8AC3E}">
        <p14:creationId xmlns:p14="http://schemas.microsoft.com/office/powerpoint/2010/main" val="3178510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5707A1A-5DED-44E1-9E50-F5CD1FE6C5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30C1B1A2-E83C-444E-9DF1-4364B8898F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15F6F6DE-52D0-49CA-A909-84B96CFC25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CH" dirty="0"/>
          </a:p>
        </p:txBody>
      </p:sp>
      <p:sp>
        <p:nvSpPr>
          <p:cNvPr id="5" name="Fußzeilenplatzhalter 4">
            <a:extLst>
              <a:ext uri="{FF2B5EF4-FFF2-40B4-BE49-F238E27FC236}">
                <a16:creationId xmlns:a16="http://schemas.microsoft.com/office/drawing/2014/main" id="{FBC18041-BF9D-499E-B747-3C477DF142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dirty="0"/>
          </a:p>
        </p:txBody>
      </p:sp>
      <p:sp>
        <p:nvSpPr>
          <p:cNvPr id="6" name="Foliennummernplatzhalter 5">
            <a:extLst>
              <a:ext uri="{FF2B5EF4-FFF2-40B4-BE49-F238E27FC236}">
                <a16:creationId xmlns:a16="http://schemas.microsoft.com/office/drawing/2014/main" id="{4B441CA6-03BC-4A9B-B851-CD06EB9B21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8657C1-4E24-44B1-8FBA-D4501D7501C4}" type="slidenum">
              <a:rPr lang="de-CH" smtClean="0"/>
              <a:t>‹Nr.›</a:t>
            </a:fld>
            <a:endParaRPr lang="de-CH" dirty="0"/>
          </a:p>
        </p:txBody>
      </p:sp>
    </p:spTree>
    <p:extLst>
      <p:ext uri="{BB962C8B-B14F-4D97-AF65-F5344CB8AC3E}">
        <p14:creationId xmlns:p14="http://schemas.microsoft.com/office/powerpoint/2010/main" val="285542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58" r:id="rId11"/>
    <p:sldLayoutId id="2147483659"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9.svg"/></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7.png"/><Relationship Id="rId4" Type="http://schemas.openxmlformats.org/officeDocument/2006/relationships/image" Target="../media/image39.svg"/><Relationship Id="rId9" Type="http://schemas.openxmlformats.org/officeDocument/2006/relationships/image" Target="../media/image43.svg"/></Relationships>
</file>

<file path=ppt/slides/_rels/slide26.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0.png"/><Relationship Id="rId18" Type="http://schemas.openxmlformats.org/officeDocument/2006/relationships/image" Target="../media/image39.sv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43.svg"/><Relationship Id="rId17" Type="http://schemas.openxmlformats.org/officeDocument/2006/relationships/image" Target="../media/image38.png"/><Relationship Id="rId2" Type="http://schemas.openxmlformats.org/officeDocument/2006/relationships/notesSlide" Target="../notesSlides/notesSlide26.xml"/><Relationship Id="rId16" Type="http://schemas.openxmlformats.org/officeDocument/2006/relationships/image" Target="../media/image53.sv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42.png"/><Relationship Id="rId5" Type="http://schemas.openxmlformats.org/officeDocument/2006/relationships/image" Target="../media/image46.png"/><Relationship Id="rId15" Type="http://schemas.openxmlformats.org/officeDocument/2006/relationships/image" Target="../media/image52.png"/><Relationship Id="rId10" Type="http://schemas.openxmlformats.org/officeDocument/2006/relationships/image" Target="../media/image41.svg"/><Relationship Id="rId19" Type="http://schemas.openxmlformats.org/officeDocument/2006/relationships/image" Target="../media/image37.png"/><Relationship Id="rId4" Type="http://schemas.openxmlformats.org/officeDocument/2006/relationships/image" Target="../media/image45.svg"/><Relationship Id="rId9" Type="http://schemas.openxmlformats.org/officeDocument/2006/relationships/image" Target="../media/image40.png"/><Relationship Id="rId14" Type="http://schemas.openxmlformats.org/officeDocument/2006/relationships/image" Target="../media/image51.svg"/></Relationships>
</file>

<file path=ppt/slides/_rels/slide2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51.svg"/><Relationship Id="rId5" Type="http://schemas.openxmlformats.org/officeDocument/2006/relationships/image" Target="../media/image42.png"/><Relationship Id="rId10" Type="http://schemas.openxmlformats.org/officeDocument/2006/relationships/image" Target="../media/image50.png"/><Relationship Id="rId4" Type="http://schemas.openxmlformats.org/officeDocument/2006/relationships/image" Target="../media/image39.svg"/><Relationship Id="rId9"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hyperlink" Target="https://www.krisenkompass.ch/preis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252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7D0B47C-E063-42E3-9FE4-A1EB443AC34B}"/>
              </a:ext>
            </a:extLst>
          </p:cNvPr>
          <p:cNvPicPr>
            <a:picLocks noChangeAspect="1"/>
          </p:cNvPicPr>
          <p:nvPr/>
        </p:nvPicPr>
        <p:blipFill rotWithShape="1">
          <a:blip r:embed="rId3"/>
          <a:srcRect b="49179"/>
          <a:stretch/>
        </p:blipFill>
        <p:spPr>
          <a:xfrm>
            <a:off x="709375" y="613041"/>
            <a:ext cx="5500495" cy="5143834"/>
          </a:xfrm>
          <a:prstGeom prst="rect">
            <a:avLst/>
          </a:prstGeom>
        </p:spPr>
      </p:pic>
      <p:pic>
        <p:nvPicPr>
          <p:cNvPr id="11" name="Grafik 10">
            <a:extLst>
              <a:ext uri="{FF2B5EF4-FFF2-40B4-BE49-F238E27FC236}">
                <a16:creationId xmlns:a16="http://schemas.microsoft.com/office/drawing/2014/main" id="{2633797C-96FE-4826-BE4C-F6D459E8F4B2}"/>
              </a:ext>
            </a:extLst>
          </p:cNvPr>
          <p:cNvPicPr>
            <a:picLocks noChangeAspect="1"/>
          </p:cNvPicPr>
          <p:nvPr/>
        </p:nvPicPr>
        <p:blipFill rotWithShape="1">
          <a:blip r:embed="rId3"/>
          <a:srcRect l="1573" t="50534" r="-1573" b="4823"/>
          <a:stretch/>
        </p:blipFill>
        <p:spPr>
          <a:xfrm>
            <a:off x="6445451" y="1238376"/>
            <a:ext cx="5500495" cy="4518498"/>
          </a:xfrm>
          <a:prstGeom prst="rect">
            <a:avLst/>
          </a:prstGeom>
        </p:spPr>
      </p:pic>
      <p:sp>
        <p:nvSpPr>
          <p:cNvPr id="3" name="Textfeld 2">
            <a:extLst>
              <a:ext uri="{FF2B5EF4-FFF2-40B4-BE49-F238E27FC236}">
                <a16:creationId xmlns:a16="http://schemas.microsoft.com/office/drawing/2014/main" id="{195E6CD5-011B-4F7F-8B14-85D9979B422A}"/>
              </a:ext>
            </a:extLst>
          </p:cNvPr>
          <p:cNvSpPr txBox="1"/>
          <p:nvPr/>
        </p:nvSpPr>
        <p:spPr>
          <a:xfrm>
            <a:off x="882770" y="67382"/>
            <a:ext cx="11309230" cy="369332"/>
          </a:xfrm>
          <a:prstGeom prst="rect">
            <a:avLst/>
          </a:prstGeom>
          <a:noFill/>
        </p:spPr>
        <p:txBody>
          <a:bodyPr wrap="square" rtlCol="0">
            <a:spAutoFit/>
          </a:bodyPr>
          <a:lstStyle/>
          <a:p>
            <a:pPr algn="r"/>
            <a:r>
              <a:rPr lang="de-DE" dirty="0">
                <a:latin typeface="Source Sans Pro" panose="020B0503030403020204" pitchFamily="34" charset="0"/>
                <a:ea typeface="Source Sans Pro" panose="020B0503030403020204" pitchFamily="34" charset="0"/>
                <a:cs typeface="Calibri" panose="020F0502020204030204" pitchFamily="34" charset="0"/>
              </a:rPr>
              <a:t>→ Wir erhalten als Test- / Pilotgemeinde die Version PRO </a:t>
            </a:r>
            <a:endParaRPr lang="de-DE" dirty="0">
              <a:latin typeface="Source Sans Pro" panose="020B0503030403020204" pitchFamily="34" charset="0"/>
              <a:ea typeface="Source Sans Pro" panose="020B0503030403020204" pitchFamily="34" charset="0"/>
            </a:endParaRPr>
          </a:p>
        </p:txBody>
      </p:sp>
      <p:sp>
        <p:nvSpPr>
          <p:cNvPr id="48" name="Foliennummernplatzhalter 47">
            <a:extLst>
              <a:ext uri="{FF2B5EF4-FFF2-40B4-BE49-F238E27FC236}">
                <a16:creationId xmlns:a16="http://schemas.microsoft.com/office/drawing/2014/main" id="{40C0E525-7EBE-4FBC-AF29-5F306C7E800F}"/>
              </a:ext>
            </a:extLst>
          </p:cNvPr>
          <p:cNvSpPr>
            <a:spLocks noGrp="1"/>
          </p:cNvSpPr>
          <p:nvPr>
            <p:ph type="sldNum" sz="quarter" idx="12"/>
          </p:nvPr>
        </p:nvSpPr>
        <p:spPr/>
        <p:txBody>
          <a:bodyPr/>
          <a:lstStyle/>
          <a:p>
            <a:fld id="{F98657C1-4E24-44B1-8FBA-D4501D7501C4}" type="slidenum">
              <a:rPr lang="de-CH" smtClean="0"/>
              <a:pPr/>
              <a:t>10</a:t>
            </a:fld>
            <a:endParaRPr lang="de-CH" dirty="0"/>
          </a:p>
        </p:txBody>
      </p:sp>
      <p:sp>
        <p:nvSpPr>
          <p:cNvPr id="9" name="Textfeld 8">
            <a:extLst>
              <a:ext uri="{FF2B5EF4-FFF2-40B4-BE49-F238E27FC236}">
                <a16:creationId xmlns:a16="http://schemas.microsoft.com/office/drawing/2014/main" id="{80146F87-81F5-4D4A-915F-A2DC31DA6979}"/>
              </a:ext>
            </a:extLst>
          </p:cNvPr>
          <p:cNvSpPr txBox="1"/>
          <p:nvPr/>
        </p:nvSpPr>
        <p:spPr>
          <a:xfrm>
            <a:off x="675327" y="89742"/>
            <a:ext cx="2401298" cy="307777"/>
          </a:xfrm>
          <a:prstGeom prst="rect">
            <a:avLst/>
          </a:prstGeom>
          <a:noFill/>
        </p:spPr>
        <p:txBody>
          <a:bodyPr wrap="none" lIns="0" tIns="0" rIns="0" bIns="0" rtlCol="0" anchor="ctr" anchorCtr="0">
            <a:spAutoFit/>
          </a:bodyPr>
          <a:lstStyle/>
          <a:p>
            <a:r>
              <a:rPr lang="de-DE" sz="2000" dirty="0">
                <a:solidFill>
                  <a:srgbClr val="E01A4C"/>
                </a:solidFill>
                <a:latin typeface="Source Sans Pro" panose="020B0503030403020204" pitchFamily="34" charset="0"/>
                <a:ea typeface="Source Sans Pro" panose="020B0503030403020204" pitchFamily="34" charset="0"/>
              </a:rPr>
              <a:t>Es gibt zwei Varianten:</a:t>
            </a:r>
            <a:endParaRPr lang="de-CH" sz="2000" dirty="0">
              <a:solidFill>
                <a:srgbClr val="E01A4C"/>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365775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36B14BB-57B3-4FD8-9576-BF4FAC74BF37}"/>
              </a:ext>
            </a:extLst>
          </p:cNvPr>
          <p:cNvSpPr txBox="1"/>
          <p:nvPr/>
        </p:nvSpPr>
        <p:spPr>
          <a:xfrm>
            <a:off x="675327" y="89742"/>
            <a:ext cx="4326697" cy="307777"/>
          </a:xfrm>
          <a:prstGeom prst="rect">
            <a:avLst/>
          </a:prstGeom>
          <a:noFill/>
        </p:spPr>
        <p:txBody>
          <a:bodyPr wrap="none" lIns="0" tIns="0" rIns="0" bIns="0" rtlCol="0" anchor="ctr" anchorCtr="0">
            <a:spAutoFit/>
          </a:bodyPr>
          <a:lstStyle/>
          <a:p>
            <a:r>
              <a:rPr lang="de-DE" sz="2000" dirty="0">
                <a:solidFill>
                  <a:srgbClr val="E01A4C"/>
                </a:solidFill>
                <a:latin typeface="Arial" panose="020B0604020202020204" pitchFamily="34" charset="0"/>
                <a:ea typeface="Source Sans Pro" panose="020B0503030403020204" pitchFamily="34" charset="0"/>
                <a:cs typeface="Arial" panose="020B0604020202020204" pitchFamily="34" charset="0"/>
              </a:rPr>
              <a:t>So sieht der KRISENKOMPASS</a:t>
            </a:r>
            <a:r>
              <a:rPr lang="de-DE" sz="2000" baseline="30000" dirty="0">
                <a:solidFill>
                  <a:srgbClr val="E01A4C"/>
                </a:solidFill>
                <a:latin typeface="Arial" panose="020B0604020202020204" pitchFamily="34" charset="0"/>
                <a:ea typeface="Source Sans Pro" panose="020B0503030403020204" pitchFamily="34" charset="0"/>
                <a:cs typeface="Arial" panose="020B0604020202020204" pitchFamily="34" charset="0"/>
              </a:rPr>
              <a:t>®</a:t>
            </a:r>
            <a:r>
              <a:rPr lang="de-DE" sz="2000" dirty="0">
                <a:solidFill>
                  <a:srgbClr val="E01A4C"/>
                </a:solidFill>
                <a:latin typeface="Arial" panose="020B0604020202020204" pitchFamily="34" charset="0"/>
                <a:ea typeface="Source Sans Pro" panose="020B0503030403020204" pitchFamily="34" charset="0"/>
                <a:cs typeface="Arial" panose="020B0604020202020204" pitchFamily="34" charset="0"/>
              </a:rPr>
              <a:t> aus:</a:t>
            </a:r>
            <a:endParaRPr lang="de-CH" sz="2000" dirty="0">
              <a:solidFill>
                <a:srgbClr val="E01A4C"/>
              </a:solidFill>
              <a:latin typeface="Arial" panose="020B0604020202020204" pitchFamily="34" charset="0"/>
              <a:ea typeface="Source Sans Pro" panose="020B0503030403020204" pitchFamily="34" charset="0"/>
              <a:cs typeface="Arial" panose="020B0604020202020204" pitchFamily="34" charset="0"/>
            </a:endParaRPr>
          </a:p>
        </p:txBody>
      </p:sp>
      <p:sp>
        <p:nvSpPr>
          <p:cNvPr id="3" name="Textfeld 2">
            <a:extLst>
              <a:ext uri="{FF2B5EF4-FFF2-40B4-BE49-F238E27FC236}">
                <a16:creationId xmlns:a16="http://schemas.microsoft.com/office/drawing/2014/main" id="{195E6CD5-011B-4F7F-8B14-85D9979B422A}"/>
              </a:ext>
            </a:extLst>
          </p:cNvPr>
          <p:cNvSpPr txBox="1"/>
          <p:nvPr/>
        </p:nvSpPr>
        <p:spPr>
          <a:xfrm>
            <a:off x="4994703" y="58965"/>
            <a:ext cx="7197296" cy="369332"/>
          </a:xfrm>
          <a:prstGeom prst="rect">
            <a:avLst/>
          </a:prstGeom>
          <a:noFill/>
        </p:spPr>
        <p:txBody>
          <a:bodyPr wrap="square" rtlCol="0">
            <a:spAutoFit/>
          </a:bodyPr>
          <a:lstStyle/>
          <a:p>
            <a:pPr algn="r"/>
            <a:r>
              <a:rPr lang="de-DE" dirty="0">
                <a:latin typeface="Arial" panose="020B0604020202020204" pitchFamily="34" charset="0"/>
                <a:ea typeface="Source Sans Pro" panose="020B0503030403020204" pitchFamily="34" charset="0"/>
                <a:cs typeface="Arial" panose="020B0604020202020204" pitchFamily="34" charset="0"/>
              </a:rPr>
              <a:t>→ Hier in der App-Version auf iPAD</a:t>
            </a:r>
            <a:endParaRPr lang="de-CH" b="1" dirty="0">
              <a:latin typeface="Arial" panose="020B0604020202020204" pitchFamily="34" charset="0"/>
              <a:ea typeface="Source Sans Pro" panose="020B0503030403020204" pitchFamily="34" charset="0"/>
              <a:cs typeface="Arial" panose="020B0604020202020204" pitchFamily="34" charset="0"/>
            </a:endParaRPr>
          </a:p>
        </p:txBody>
      </p:sp>
      <p:sp>
        <p:nvSpPr>
          <p:cNvPr id="48" name="Foliennummernplatzhalter 47">
            <a:extLst>
              <a:ext uri="{FF2B5EF4-FFF2-40B4-BE49-F238E27FC236}">
                <a16:creationId xmlns:a16="http://schemas.microsoft.com/office/drawing/2014/main" id="{40C0E525-7EBE-4FBC-AF29-5F306C7E800F}"/>
              </a:ext>
            </a:extLst>
          </p:cNvPr>
          <p:cNvSpPr>
            <a:spLocks noGrp="1"/>
          </p:cNvSpPr>
          <p:nvPr>
            <p:ph type="sldNum" sz="quarter" idx="12"/>
          </p:nvPr>
        </p:nvSpPr>
        <p:spPr/>
        <p:txBody>
          <a:bodyPr/>
          <a:lstStyle/>
          <a:p>
            <a:fld id="{F98657C1-4E24-44B1-8FBA-D4501D7501C4}" type="slidenum">
              <a:rPr lang="de-CH" smtClean="0">
                <a:latin typeface="Arial" panose="020B0604020202020204" pitchFamily="34" charset="0"/>
                <a:cs typeface="Arial" panose="020B0604020202020204" pitchFamily="34" charset="0"/>
              </a:rPr>
              <a:pPr/>
              <a:t>11</a:t>
            </a:fld>
            <a:endParaRPr lang="de-CH" dirty="0">
              <a:latin typeface="Arial" panose="020B0604020202020204" pitchFamily="34" charset="0"/>
              <a:cs typeface="Arial" panose="020B0604020202020204" pitchFamily="34" charset="0"/>
            </a:endParaRPr>
          </a:p>
        </p:txBody>
      </p:sp>
      <p:pic>
        <p:nvPicPr>
          <p:cNvPr id="31" name="Grafik 30">
            <a:extLst>
              <a:ext uri="{FF2B5EF4-FFF2-40B4-BE49-F238E27FC236}">
                <a16:creationId xmlns:a16="http://schemas.microsoft.com/office/drawing/2014/main" id="{7D136D0E-B468-4061-8237-CAF9A09B8CA1}"/>
              </a:ext>
            </a:extLst>
          </p:cNvPr>
          <p:cNvPicPr>
            <a:picLocks noChangeAspect="1"/>
          </p:cNvPicPr>
          <p:nvPr/>
        </p:nvPicPr>
        <p:blipFill rotWithShape="1">
          <a:blip r:embed="rId3">
            <a:extLst>
              <a:ext uri="{28A0092B-C50C-407E-A947-70E740481C1C}">
                <a14:useLocalDpi xmlns:a14="http://schemas.microsoft.com/office/drawing/2010/main" val="0"/>
              </a:ext>
            </a:extLst>
          </a:blip>
          <a:srcRect t="8381" b="55741"/>
          <a:stretch/>
        </p:blipFill>
        <p:spPr>
          <a:xfrm>
            <a:off x="627061" y="976434"/>
            <a:ext cx="6826483" cy="3506488"/>
          </a:xfrm>
          <a:prstGeom prst="rect">
            <a:avLst/>
          </a:prstGeom>
        </p:spPr>
      </p:pic>
    </p:spTree>
    <p:extLst>
      <p:ext uri="{BB962C8B-B14F-4D97-AF65-F5344CB8AC3E}">
        <p14:creationId xmlns:p14="http://schemas.microsoft.com/office/powerpoint/2010/main" val="3130563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6E9B52AB-8E09-4A5F-A53C-3F5E2FD7B10C}"/>
              </a:ext>
            </a:extLst>
          </p:cNvPr>
          <p:cNvSpPr/>
          <p:nvPr/>
        </p:nvSpPr>
        <p:spPr>
          <a:xfrm>
            <a:off x="6809509" y="682336"/>
            <a:ext cx="4475015" cy="5333999"/>
          </a:xfrm>
          <a:prstGeom prst="rect">
            <a:avLst/>
          </a:prstGeom>
          <a:solidFill>
            <a:srgbClr val="5CB0BE">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F36B14BB-57B3-4FD8-9576-BF4FAC74BF37}"/>
              </a:ext>
            </a:extLst>
          </p:cNvPr>
          <p:cNvSpPr txBox="1"/>
          <p:nvPr/>
        </p:nvSpPr>
        <p:spPr>
          <a:xfrm>
            <a:off x="675327" y="89742"/>
            <a:ext cx="697307" cy="307777"/>
          </a:xfrm>
          <a:prstGeom prst="rect">
            <a:avLst/>
          </a:prstGeom>
          <a:noFill/>
        </p:spPr>
        <p:txBody>
          <a:bodyPr wrap="none" lIns="0" tIns="0" rIns="0" bIns="0" rtlCol="0" anchor="ctr" anchorCtr="0">
            <a:spAutoFit/>
          </a:bodyPr>
          <a:lstStyle/>
          <a:p>
            <a:r>
              <a:rPr lang="de-DE" sz="2000" dirty="0">
                <a:solidFill>
                  <a:srgbClr val="E01A4C"/>
                </a:solidFill>
                <a:latin typeface="Arial" panose="020B0604020202020204" pitchFamily="34" charset="0"/>
                <a:ea typeface="Source Sans Pro" panose="020B0503030403020204" pitchFamily="34" charset="0"/>
                <a:cs typeface="Arial" panose="020B0604020202020204" pitchFamily="34" charset="0"/>
              </a:rPr>
              <a:t>Inhalt:</a:t>
            </a:r>
            <a:endParaRPr lang="de-CH" sz="2000" i="1" dirty="0">
              <a:solidFill>
                <a:srgbClr val="E01A4C"/>
              </a:solidFill>
              <a:latin typeface="Arial" panose="020B0604020202020204" pitchFamily="34" charset="0"/>
              <a:ea typeface="Source Sans Pro" panose="020B0503030403020204" pitchFamily="34" charset="0"/>
              <a:cs typeface="Arial" panose="020B0604020202020204" pitchFamily="34" charset="0"/>
            </a:endParaRPr>
          </a:p>
        </p:txBody>
      </p:sp>
      <p:sp>
        <p:nvSpPr>
          <p:cNvPr id="3" name="Textfeld 2">
            <a:extLst>
              <a:ext uri="{FF2B5EF4-FFF2-40B4-BE49-F238E27FC236}">
                <a16:creationId xmlns:a16="http://schemas.microsoft.com/office/drawing/2014/main" id="{195E6CD5-011B-4F7F-8B14-85D9979B422A}"/>
              </a:ext>
            </a:extLst>
          </p:cNvPr>
          <p:cNvSpPr txBox="1"/>
          <p:nvPr/>
        </p:nvSpPr>
        <p:spPr>
          <a:xfrm>
            <a:off x="3224981" y="58965"/>
            <a:ext cx="8967018" cy="369332"/>
          </a:xfrm>
          <a:prstGeom prst="rect">
            <a:avLst/>
          </a:prstGeom>
          <a:noFill/>
        </p:spPr>
        <p:txBody>
          <a:bodyPr wrap="square" rtlCol="0">
            <a:spAutoFit/>
          </a:bodyPr>
          <a:lstStyle/>
          <a:p>
            <a:pPr algn="r"/>
            <a:r>
              <a:rPr lang="de-DE" dirty="0">
                <a:latin typeface="Arial" panose="020B0604020202020204" pitchFamily="34" charset="0"/>
                <a:ea typeface="Source Sans Pro" panose="020B0503030403020204" pitchFamily="34" charset="0"/>
                <a:cs typeface="Arial" panose="020B0604020202020204" pitchFamily="34" charset="0"/>
              </a:rPr>
              <a:t>→ Risikoanalysen zu diversen Themen, die evtl. in unserer Gemeinde auftauchen</a:t>
            </a:r>
            <a:endParaRPr lang="de-CH" b="1" dirty="0">
              <a:latin typeface="Arial" panose="020B0604020202020204" pitchFamily="34" charset="0"/>
              <a:ea typeface="Source Sans Pro" panose="020B0503030403020204" pitchFamily="34" charset="0"/>
              <a:cs typeface="Arial" panose="020B0604020202020204" pitchFamily="34" charset="0"/>
            </a:endParaRPr>
          </a:p>
        </p:txBody>
      </p:sp>
      <p:sp>
        <p:nvSpPr>
          <p:cNvPr id="48" name="Foliennummernplatzhalter 47">
            <a:extLst>
              <a:ext uri="{FF2B5EF4-FFF2-40B4-BE49-F238E27FC236}">
                <a16:creationId xmlns:a16="http://schemas.microsoft.com/office/drawing/2014/main" id="{40C0E525-7EBE-4FBC-AF29-5F306C7E800F}"/>
              </a:ext>
            </a:extLst>
          </p:cNvPr>
          <p:cNvSpPr>
            <a:spLocks noGrp="1"/>
          </p:cNvSpPr>
          <p:nvPr>
            <p:ph type="sldNum" sz="quarter" idx="12"/>
          </p:nvPr>
        </p:nvSpPr>
        <p:spPr>
          <a:xfrm>
            <a:off x="350455" y="52730"/>
            <a:ext cx="285650" cy="365125"/>
          </a:xfrm>
        </p:spPr>
        <p:txBody>
          <a:bodyPr/>
          <a:lstStyle/>
          <a:p>
            <a:fld id="{F98657C1-4E24-44B1-8FBA-D4501D7501C4}" type="slidenum">
              <a:rPr lang="de-CH" smtClean="0">
                <a:latin typeface="Arial" panose="020B0604020202020204" pitchFamily="34" charset="0"/>
                <a:cs typeface="Arial" panose="020B0604020202020204" pitchFamily="34" charset="0"/>
              </a:rPr>
              <a:pPr/>
              <a:t>12</a:t>
            </a:fld>
            <a:endParaRPr lang="de-CH" dirty="0">
              <a:latin typeface="Arial" panose="020B0604020202020204" pitchFamily="34" charset="0"/>
              <a:cs typeface="Arial" panose="020B0604020202020204" pitchFamily="34" charset="0"/>
            </a:endParaRPr>
          </a:p>
        </p:txBody>
      </p:sp>
      <p:sp>
        <p:nvSpPr>
          <p:cNvPr id="13" name="Textfeld 12">
            <a:extLst>
              <a:ext uri="{FF2B5EF4-FFF2-40B4-BE49-F238E27FC236}">
                <a16:creationId xmlns:a16="http://schemas.microsoft.com/office/drawing/2014/main" id="{53D26392-4B34-49B2-97DB-82E5DBABB16D}"/>
              </a:ext>
            </a:extLst>
          </p:cNvPr>
          <p:cNvSpPr txBox="1"/>
          <p:nvPr/>
        </p:nvSpPr>
        <p:spPr>
          <a:xfrm>
            <a:off x="6809510" y="657150"/>
            <a:ext cx="4443845" cy="5355312"/>
          </a:xfrm>
          <a:prstGeom prst="rect">
            <a:avLst/>
          </a:prstGeom>
          <a:noFill/>
        </p:spPr>
        <p:txBody>
          <a:bodyPr wrap="square">
            <a:spAutoFit/>
          </a:bodyPr>
          <a:lstStyle/>
          <a:p>
            <a:pPr marL="171450" indent="-171450">
              <a:buFont typeface="Arial" panose="020B0604020202020204" pitchFamily="34" charset="0"/>
              <a:buChar char="•"/>
            </a:pPr>
            <a:r>
              <a:rPr lang="de-CH" dirty="0">
                <a:solidFill>
                  <a:srgbClr val="5AAFBD"/>
                </a:solidFill>
                <a:latin typeface="Arial" panose="020B0604020202020204" pitchFamily="34" charset="0"/>
                <a:ea typeface="Source Sans Pro" panose="020B0503030403020204" pitchFamily="34" charset="0"/>
                <a:cs typeface="Arial" panose="020B0604020202020204" pitchFamily="34" charset="0"/>
              </a:rPr>
              <a:t>Risiken Unwetter</a:t>
            </a:r>
          </a:p>
          <a:p>
            <a:pPr marL="355600" indent="-177800">
              <a:buFont typeface="Arial" panose="020B0604020202020204" pitchFamily="34" charset="0"/>
              <a:buChar char="•"/>
            </a:pPr>
            <a:r>
              <a:rPr lang="de-CH" dirty="0">
                <a:latin typeface="Arial" panose="020B0604020202020204" pitchFamily="34" charset="0"/>
                <a:ea typeface="Source Sans Pro" panose="020B0503030403020204" pitchFamily="34" charset="0"/>
                <a:cs typeface="Arial" panose="020B0604020202020204" pitchFamily="34" charset="0"/>
              </a:rPr>
              <a:t>Blitz / Hagel / Eisregen</a:t>
            </a:r>
          </a:p>
          <a:p>
            <a:pPr marL="355600" indent="-177800">
              <a:buFont typeface="Arial" panose="020B0604020202020204" pitchFamily="34" charset="0"/>
              <a:buChar char="•"/>
            </a:pPr>
            <a:r>
              <a:rPr lang="de-CH" dirty="0">
                <a:latin typeface="Arial" panose="020B0604020202020204" pitchFamily="34" charset="0"/>
                <a:ea typeface="Source Sans Pro" panose="020B0503030403020204" pitchFamily="34" charset="0"/>
                <a:cs typeface="Arial" panose="020B0604020202020204" pitchFamily="34" charset="0"/>
              </a:rPr>
              <a:t>Hitzeperiode</a:t>
            </a:r>
          </a:p>
          <a:p>
            <a:pPr marL="355600" indent="-177800">
              <a:buFont typeface="Arial" panose="020B0604020202020204" pitchFamily="34" charset="0"/>
              <a:buChar char="•"/>
            </a:pPr>
            <a:r>
              <a:rPr lang="de-CH" dirty="0">
                <a:latin typeface="Arial" panose="020B0604020202020204" pitchFamily="34" charset="0"/>
                <a:ea typeface="Source Sans Pro" panose="020B0503030403020204" pitchFamily="34" charset="0"/>
                <a:cs typeface="Arial" panose="020B0604020202020204" pitchFamily="34" charset="0"/>
              </a:rPr>
              <a:t>Kälteperiode</a:t>
            </a:r>
          </a:p>
          <a:p>
            <a:pPr marL="355600" indent="-177800">
              <a:buFont typeface="Arial" panose="020B0604020202020204" pitchFamily="34" charset="0"/>
              <a:buChar char="•"/>
            </a:pPr>
            <a:r>
              <a:rPr lang="de-CH" dirty="0">
                <a:latin typeface="Arial" panose="020B0604020202020204" pitchFamily="34" charset="0"/>
                <a:ea typeface="Source Sans Pro" panose="020B0503030403020204" pitchFamily="34" charset="0"/>
                <a:cs typeface="Arial" panose="020B0604020202020204" pitchFamily="34" charset="0"/>
              </a:rPr>
              <a:t>Sturm</a:t>
            </a:r>
            <a:br>
              <a:rPr lang="de-CH" dirty="0">
                <a:latin typeface="Arial" panose="020B0604020202020204" pitchFamily="34" charset="0"/>
                <a:ea typeface="Source Sans Pro" panose="020B0503030403020204" pitchFamily="34" charset="0"/>
                <a:cs typeface="Arial" panose="020B0604020202020204" pitchFamily="34" charset="0"/>
              </a:rPr>
            </a:br>
            <a:endParaRPr lang="de-CH" dirty="0">
              <a:latin typeface="Arial" panose="020B0604020202020204" pitchFamily="34" charset="0"/>
              <a:ea typeface="Source Sans Pro" panose="020B0503030403020204" pitchFamily="34" charset="0"/>
              <a:cs typeface="Arial" panose="020B0604020202020204" pitchFamily="34" charset="0"/>
            </a:endParaRPr>
          </a:p>
          <a:p>
            <a:pPr marL="171450" indent="-171450">
              <a:buFont typeface="Arial" panose="020B0604020202020204" pitchFamily="34" charset="0"/>
              <a:buChar char="•"/>
            </a:pPr>
            <a:r>
              <a:rPr lang="de-CH" dirty="0">
                <a:solidFill>
                  <a:srgbClr val="5AAFBD"/>
                </a:solidFill>
                <a:latin typeface="Arial" panose="020B0604020202020204" pitchFamily="34" charset="0"/>
                <a:ea typeface="Source Sans Pro" panose="020B0503030403020204" pitchFamily="34" charset="0"/>
                <a:cs typeface="Arial" panose="020B0604020202020204" pitchFamily="34" charset="0"/>
              </a:rPr>
              <a:t>Risiken Naturgefahren</a:t>
            </a:r>
          </a:p>
          <a:p>
            <a:pPr marL="355600" indent="-177800">
              <a:buFont typeface="Arial" panose="020B0604020202020204" pitchFamily="34" charset="0"/>
              <a:buChar char="•"/>
            </a:pPr>
            <a:r>
              <a:rPr lang="de-CH" dirty="0">
                <a:latin typeface="Arial" panose="020B0604020202020204" pitchFamily="34" charset="0"/>
                <a:ea typeface="Source Sans Pro" panose="020B0503030403020204" pitchFamily="34" charset="0"/>
                <a:cs typeface="Arial" panose="020B0604020202020204" pitchFamily="34" charset="0"/>
              </a:rPr>
              <a:t>Felssturz</a:t>
            </a:r>
          </a:p>
          <a:p>
            <a:pPr marL="355600" indent="-177800">
              <a:buFont typeface="Arial" panose="020B0604020202020204" pitchFamily="34" charset="0"/>
              <a:buChar char="•"/>
            </a:pPr>
            <a:r>
              <a:rPr lang="de-CH" dirty="0">
                <a:latin typeface="Arial" panose="020B0604020202020204" pitchFamily="34" charset="0"/>
                <a:ea typeface="Source Sans Pro" panose="020B0503030403020204" pitchFamily="34" charset="0"/>
                <a:cs typeface="Arial" panose="020B0604020202020204" pitchFamily="34" charset="0"/>
              </a:rPr>
              <a:t>Lawinen</a:t>
            </a:r>
          </a:p>
          <a:p>
            <a:pPr marL="355600" indent="-177800">
              <a:buFont typeface="Arial" panose="020B0604020202020204" pitchFamily="34" charset="0"/>
              <a:buChar char="•"/>
            </a:pPr>
            <a:r>
              <a:rPr lang="de-CH" dirty="0">
                <a:latin typeface="Arial" panose="020B0604020202020204" pitchFamily="34" charset="0"/>
                <a:ea typeface="Source Sans Pro" panose="020B0503030403020204" pitchFamily="34" charset="0"/>
                <a:cs typeface="Arial" panose="020B0604020202020204" pitchFamily="34" charset="0"/>
              </a:rPr>
              <a:t>Murgänge</a:t>
            </a:r>
            <a:br>
              <a:rPr lang="de-CH" dirty="0">
                <a:latin typeface="Arial" panose="020B0604020202020204" pitchFamily="34" charset="0"/>
                <a:ea typeface="Source Sans Pro" panose="020B0503030403020204" pitchFamily="34" charset="0"/>
                <a:cs typeface="Arial" panose="020B0604020202020204" pitchFamily="34" charset="0"/>
              </a:rPr>
            </a:br>
            <a:endParaRPr lang="de-CH" dirty="0">
              <a:latin typeface="Arial" panose="020B0604020202020204" pitchFamily="34" charset="0"/>
              <a:ea typeface="Source Sans Pro" panose="020B0503030403020204" pitchFamily="34" charset="0"/>
              <a:cs typeface="Arial" panose="020B0604020202020204" pitchFamily="34" charset="0"/>
            </a:endParaRPr>
          </a:p>
          <a:p>
            <a:pPr marL="171450" indent="-171450">
              <a:buFont typeface="Arial" panose="020B0604020202020204" pitchFamily="34" charset="0"/>
              <a:buChar char="•"/>
            </a:pPr>
            <a:r>
              <a:rPr lang="de-CH" dirty="0">
                <a:solidFill>
                  <a:srgbClr val="5AAFBD"/>
                </a:solidFill>
                <a:latin typeface="Arial" panose="020B0604020202020204" pitchFamily="34" charset="0"/>
                <a:ea typeface="Source Sans Pro" panose="020B0503030403020204" pitchFamily="34" charset="0"/>
                <a:cs typeface="Arial" panose="020B0604020202020204" pitchFamily="34" charset="0"/>
              </a:rPr>
              <a:t>Risiken Gewalt</a:t>
            </a:r>
          </a:p>
          <a:p>
            <a:pPr marL="355600" indent="-173038">
              <a:buFont typeface="Arial" panose="020B0604020202020204" pitchFamily="34" charset="0"/>
              <a:buChar char="•"/>
            </a:pPr>
            <a:r>
              <a:rPr lang="de-CH" dirty="0">
                <a:latin typeface="Arial" panose="020B0604020202020204" pitchFamily="34" charset="0"/>
                <a:ea typeface="Source Sans Pro" panose="020B0503030403020204" pitchFamily="34" charset="0"/>
                <a:cs typeface="Arial" panose="020B0604020202020204" pitchFamily="34" charset="0"/>
              </a:rPr>
              <a:t>Ist diese Person gefährlich?</a:t>
            </a:r>
            <a:br>
              <a:rPr lang="de-CH" dirty="0">
                <a:latin typeface="Arial" panose="020B0604020202020204" pitchFamily="34" charset="0"/>
                <a:ea typeface="Source Sans Pro" panose="020B0503030403020204" pitchFamily="34" charset="0"/>
                <a:cs typeface="Arial" panose="020B0604020202020204" pitchFamily="34" charset="0"/>
              </a:rPr>
            </a:br>
            <a:endParaRPr lang="de-CH" dirty="0">
              <a:latin typeface="Arial" panose="020B0604020202020204" pitchFamily="34" charset="0"/>
              <a:ea typeface="Source Sans Pro" panose="020B0503030403020204" pitchFamily="34" charset="0"/>
              <a:cs typeface="Arial" panose="020B0604020202020204" pitchFamily="34" charset="0"/>
            </a:endParaRPr>
          </a:p>
          <a:p>
            <a:pPr marL="171450" indent="-171450">
              <a:buFont typeface="Arial" panose="020B0604020202020204" pitchFamily="34" charset="0"/>
              <a:buChar char="•"/>
            </a:pPr>
            <a:r>
              <a:rPr lang="de-CH" dirty="0">
                <a:solidFill>
                  <a:srgbClr val="5AAFBD"/>
                </a:solidFill>
                <a:latin typeface="Arial" panose="020B0604020202020204" pitchFamily="34" charset="0"/>
                <a:ea typeface="Source Sans Pro" panose="020B0503030403020204" pitchFamily="34" charset="0"/>
                <a:cs typeface="Arial" panose="020B0604020202020204" pitchFamily="34" charset="0"/>
              </a:rPr>
              <a:t>Risiken Grossevent</a:t>
            </a:r>
          </a:p>
          <a:p>
            <a:pPr marL="355600" indent="-173038">
              <a:buFont typeface="Arial" panose="020B0604020202020204" pitchFamily="34" charset="0"/>
              <a:buChar char="•"/>
            </a:pPr>
            <a:r>
              <a:rPr lang="de-CH" dirty="0">
                <a:latin typeface="Arial" panose="020B0604020202020204" pitchFamily="34" charset="0"/>
                <a:ea typeface="Source Sans Pro" panose="020B0503030403020204" pitchFamily="34" charset="0"/>
                <a:cs typeface="Arial" panose="020B0604020202020204" pitchFamily="34" charset="0"/>
              </a:rPr>
              <a:t>Dorffest, Turnfest, Openair-Konzert</a:t>
            </a:r>
          </a:p>
          <a:p>
            <a:pPr marL="355600" indent="-173038">
              <a:buFont typeface="Arial" panose="020B0604020202020204" pitchFamily="34" charset="0"/>
              <a:buChar char="•"/>
            </a:pPr>
            <a:endParaRPr lang="de-CH" dirty="0">
              <a:latin typeface="Arial" panose="020B0604020202020204" pitchFamily="34" charset="0"/>
              <a:ea typeface="Source Sans Pro" panose="020B0503030403020204" pitchFamily="34" charset="0"/>
              <a:cs typeface="Arial" panose="020B0604020202020204" pitchFamily="34" charset="0"/>
            </a:endParaRPr>
          </a:p>
          <a:p>
            <a:pPr marL="179388" indent="-179388">
              <a:buFont typeface="Arial" panose="020B0604020202020204" pitchFamily="34" charset="0"/>
              <a:buChar char="•"/>
            </a:pPr>
            <a:r>
              <a:rPr lang="de-CH" dirty="0">
                <a:solidFill>
                  <a:srgbClr val="5AAFBD"/>
                </a:solidFill>
                <a:latin typeface="Arial" panose="020B0604020202020204" pitchFamily="34" charset="0"/>
                <a:ea typeface="Source Sans Pro" panose="020B0503030403020204" pitchFamily="34" charset="0"/>
                <a:cs typeface="Arial" panose="020B0604020202020204" pitchFamily="34" charset="0"/>
              </a:rPr>
              <a:t>Risiken Klienten im Gemeindehaus</a:t>
            </a:r>
          </a:p>
          <a:p>
            <a:pPr marL="355600" indent="-173038">
              <a:buFont typeface="Arial" panose="020B0604020202020204" pitchFamily="34" charset="0"/>
              <a:buChar char="•"/>
            </a:pPr>
            <a:r>
              <a:rPr lang="de-CH" dirty="0">
                <a:latin typeface="Arial" panose="020B0604020202020204" pitchFamily="34" charset="0"/>
                <a:ea typeface="Source Sans Pro" panose="020B0503030403020204" pitchFamily="34" charset="0"/>
                <a:cs typeface="Arial" panose="020B0604020202020204" pitchFamily="34" charset="0"/>
              </a:rPr>
              <a:t>Verwaltung</a:t>
            </a:r>
          </a:p>
        </p:txBody>
      </p:sp>
      <p:pic>
        <p:nvPicPr>
          <p:cNvPr id="9" name="Grafik 8">
            <a:extLst>
              <a:ext uri="{FF2B5EF4-FFF2-40B4-BE49-F238E27FC236}">
                <a16:creationId xmlns:a16="http://schemas.microsoft.com/office/drawing/2014/main" id="{83DC25D8-A489-406C-AC62-0AF6350C75E3}"/>
              </a:ext>
            </a:extLst>
          </p:cNvPr>
          <p:cNvPicPr>
            <a:picLocks noChangeAspect="1"/>
          </p:cNvPicPr>
          <p:nvPr/>
        </p:nvPicPr>
        <p:blipFill rotWithShape="1">
          <a:blip r:embed="rId3">
            <a:extLst>
              <a:ext uri="{28A0092B-C50C-407E-A947-70E740481C1C}">
                <a14:useLocalDpi xmlns:a14="http://schemas.microsoft.com/office/drawing/2010/main" val="0"/>
              </a:ext>
            </a:extLst>
          </a:blip>
          <a:srcRect t="11367" r="66091" b="78554"/>
          <a:stretch/>
        </p:blipFill>
        <p:spPr>
          <a:xfrm>
            <a:off x="515660" y="1245140"/>
            <a:ext cx="3397718" cy="1445892"/>
          </a:xfrm>
          <a:prstGeom prst="rect">
            <a:avLst/>
          </a:prstGeom>
        </p:spPr>
      </p:pic>
    </p:spTree>
    <p:extLst>
      <p:ext uri="{BB962C8B-B14F-4D97-AF65-F5344CB8AC3E}">
        <p14:creationId xmlns:p14="http://schemas.microsoft.com/office/powerpoint/2010/main" val="2278222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46BD6EF-4942-4B0D-9766-BA1CC1A2A57F}"/>
              </a:ext>
            </a:extLst>
          </p:cNvPr>
          <p:cNvPicPr>
            <a:picLocks noChangeAspect="1"/>
          </p:cNvPicPr>
          <p:nvPr/>
        </p:nvPicPr>
        <p:blipFill rotWithShape="1">
          <a:blip r:embed="rId3"/>
          <a:srcRect r="7208"/>
          <a:stretch/>
        </p:blipFill>
        <p:spPr>
          <a:xfrm>
            <a:off x="724710" y="524072"/>
            <a:ext cx="11313269" cy="5030421"/>
          </a:xfrm>
          <a:prstGeom prst="rect">
            <a:avLst/>
          </a:prstGeom>
        </p:spPr>
      </p:pic>
      <p:sp>
        <p:nvSpPr>
          <p:cNvPr id="2" name="Textfeld 1">
            <a:extLst>
              <a:ext uri="{FF2B5EF4-FFF2-40B4-BE49-F238E27FC236}">
                <a16:creationId xmlns:a16="http://schemas.microsoft.com/office/drawing/2014/main" id="{F36B14BB-57B3-4FD8-9576-BF4FAC74BF37}"/>
              </a:ext>
            </a:extLst>
          </p:cNvPr>
          <p:cNvSpPr txBox="1"/>
          <p:nvPr/>
        </p:nvSpPr>
        <p:spPr>
          <a:xfrm>
            <a:off x="675327" y="89742"/>
            <a:ext cx="697307" cy="307777"/>
          </a:xfrm>
          <a:prstGeom prst="rect">
            <a:avLst/>
          </a:prstGeom>
          <a:noFill/>
        </p:spPr>
        <p:txBody>
          <a:bodyPr wrap="none" lIns="0" tIns="0" rIns="0" bIns="0" rtlCol="0" anchor="ctr" anchorCtr="0">
            <a:spAutoFit/>
          </a:bodyPr>
          <a:lstStyle/>
          <a:p>
            <a:r>
              <a:rPr lang="de-DE" sz="2000" dirty="0">
                <a:solidFill>
                  <a:srgbClr val="E01A4C"/>
                </a:solidFill>
                <a:latin typeface="Arial" panose="020B0604020202020204" pitchFamily="34" charset="0"/>
                <a:ea typeface="Source Sans Pro" panose="020B0503030403020204" pitchFamily="34" charset="0"/>
                <a:cs typeface="Arial" panose="020B0604020202020204" pitchFamily="34" charset="0"/>
              </a:rPr>
              <a:t>Inhalt:</a:t>
            </a:r>
            <a:endParaRPr lang="de-CH" sz="2000" i="1" dirty="0">
              <a:solidFill>
                <a:srgbClr val="E01A4C"/>
              </a:solidFill>
              <a:latin typeface="Arial" panose="020B0604020202020204" pitchFamily="34" charset="0"/>
              <a:ea typeface="Source Sans Pro" panose="020B0503030403020204" pitchFamily="34" charset="0"/>
              <a:cs typeface="Arial" panose="020B0604020202020204" pitchFamily="34" charset="0"/>
            </a:endParaRPr>
          </a:p>
        </p:txBody>
      </p:sp>
      <p:sp>
        <p:nvSpPr>
          <p:cNvPr id="3" name="Textfeld 2">
            <a:extLst>
              <a:ext uri="{FF2B5EF4-FFF2-40B4-BE49-F238E27FC236}">
                <a16:creationId xmlns:a16="http://schemas.microsoft.com/office/drawing/2014/main" id="{195E6CD5-011B-4F7F-8B14-85D9979B422A}"/>
              </a:ext>
            </a:extLst>
          </p:cNvPr>
          <p:cNvSpPr txBox="1"/>
          <p:nvPr/>
        </p:nvSpPr>
        <p:spPr>
          <a:xfrm>
            <a:off x="3224981" y="58965"/>
            <a:ext cx="8967018" cy="369332"/>
          </a:xfrm>
          <a:prstGeom prst="rect">
            <a:avLst/>
          </a:prstGeom>
          <a:noFill/>
        </p:spPr>
        <p:txBody>
          <a:bodyPr wrap="square" rtlCol="0">
            <a:spAutoFit/>
          </a:bodyPr>
          <a:lstStyle/>
          <a:p>
            <a:pPr algn="r"/>
            <a:r>
              <a:rPr lang="de-DE" dirty="0">
                <a:latin typeface="Arial" panose="020B0604020202020204" pitchFamily="34" charset="0"/>
                <a:ea typeface="Source Sans Pro" panose="020B0503030403020204" pitchFamily="34" charset="0"/>
                <a:cs typeface="Arial" panose="020B0604020202020204" pitchFamily="34" charset="0"/>
              </a:rPr>
              <a:t>→ Risikoanalysen zu diversen Themen, die evtl. in unserer Gemeinde auftauchen</a:t>
            </a:r>
            <a:endParaRPr lang="de-CH" b="1" dirty="0">
              <a:latin typeface="Arial" panose="020B0604020202020204" pitchFamily="34" charset="0"/>
              <a:ea typeface="Source Sans Pro" panose="020B0503030403020204" pitchFamily="34" charset="0"/>
              <a:cs typeface="Arial" panose="020B0604020202020204" pitchFamily="34" charset="0"/>
            </a:endParaRPr>
          </a:p>
        </p:txBody>
      </p:sp>
      <p:sp>
        <p:nvSpPr>
          <p:cNvPr id="48" name="Foliennummernplatzhalter 47">
            <a:extLst>
              <a:ext uri="{FF2B5EF4-FFF2-40B4-BE49-F238E27FC236}">
                <a16:creationId xmlns:a16="http://schemas.microsoft.com/office/drawing/2014/main" id="{40C0E525-7EBE-4FBC-AF29-5F306C7E800F}"/>
              </a:ext>
            </a:extLst>
          </p:cNvPr>
          <p:cNvSpPr>
            <a:spLocks noGrp="1"/>
          </p:cNvSpPr>
          <p:nvPr>
            <p:ph type="sldNum" sz="quarter" idx="12"/>
          </p:nvPr>
        </p:nvSpPr>
        <p:spPr>
          <a:xfrm>
            <a:off x="350455" y="52730"/>
            <a:ext cx="285650" cy="365125"/>
          </a:xfrm>
        </p:spPr>
        <p:txBody>
          <a:bodyPr/>
          <a:lstStyle/>
          <a:p>
            <a:fld id="{F98657C1-4E24-44B1-8FBA-D4501D7501C4}" type="slidenum">
              <a:rPr lang="de-CH" smtClean="0">
                <a:latin typeface="Arial" panose="020B0604020202020204" pitchFamily="34" charset="0"/>
                <a:cs typeface="Arial" panose="020B0604020202020204" pitchFamily="34" charset="0"/>
              </a:rPr>
              <a:pPr/>
              <a:t>13</a:t>
            </a:fld>
            <a:endParaRPr lang="de-CH"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5707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36B14BB-57B3-4FD8-9576-BF4FAC74BF37}"/>
              </a:ext>
            </a:extLst>
          </p:cNvPr>
          <p:cNvSpPr txBox="1"/>
          <p:nvPr/>
        </p:nvSpPr>
        <p:spPr>
          <a:xfrm>
            <a:off x="675327" y="89742"/>
            <a:ext cx="697307" cy="307777"/>
          </a:xfrm>
          <a:prstGeom prst="rect">
            <a:avLst/>
          </a:prstGeom>
          <a:noFill/>
        </p:spPr>
        <p:txBody>
          <a:bodyPr wrap="none" lIns="0" tIns="0" rIns="0" bIns="0" rtlCol="0" anchor="ctr" anchorCtr="0">
            <a:spAutoFit/>
          </a:bodyPr>
          <a:lstStyle/>
          <a:p>
            <a:r>
              <a:rPr lang="de-DE" sz="2000" dirty="0">
                <a:solidFill>
                  <a:srgbClr val="E01A4C"/>
                </a:solidFill>
                <a:latin typeface="Arial" panose="020B0604020202020204" pitchFamily="34" charset="0"/>
                <a:ea typeface="Source Sans Pro" panose="020B0503030403020204" pitchFamily="34" charset="0"/>
                <a:cs typeface="Arial" panose="020B0604020202020204" pitchFamily="34" charset="0"/>
              </a:rPr>
              <a:t>Inhalt:</a:t>
            </a:r>
            <a:endParaRPr lang="de-CH" sz="2000" i="1" dirty="0">
              <a:solidFill>
                <a:srgbClr val="E01A4C"/>
              </a:solidFill>
              <a:latin typeface="Arial" panose="020B0604020202020204" pitchFamily="34" charset="0"/>
              <a:ea typeface="Source Sans Pro" panose="020B0503030403020204" pitchFamily="34" charset="0"/>
              <a:cs typeface="Arial" panose="020B0604020202020204" pitchFamily="34" charset="0"/>
            </a:endParaRPr>
          </a:p>
        </p:txBody>
      </p:sp>
      <p:sp>
        <p:nvSpPr>
          <p:cNvPr id="3" name="Textfeld 2">
            <a:extLst>
              <a:ext uri="{FF2B5EF4-FFF2-40B4-BE49-F238E27FC236}">
                <a16:creationId xmlns:a16="http://schemas.microsoft.com/office/drawing/2014/main" id="{195E6CD5-011B-4F7F-8B14-85D9979B422A}"/>
              </a:ext>
            </a:extLst>
          </p:cNvPr>
          <p:cNvSpPr txBox="1"/>
          <p:nvPr/>
        </p:nvSpPr>
        <p:spPr>
          <a:xfrm>
            <a:off x="3224981" y="58965"/>
            <a:ext cx="8967018" cy="369332"/>
          </a:xfrm>
          <a:prstGeom prst="rect">
            <a:avLst/>
          </a:prstGeom>
          <a:noFill/>
        </p:spPr>
        <p:txBody>
          <a:bodyPr wrap="square" rtlCol="0">
            <a:spAutoFit/>
          </a:bodyPr>
          <a:lstStyle/>
          <a:p>
            <a:pPr algn="r"/>
            <a:r>
              <a:rPr lang="de-DE" dirty="0">
                <a:latin typeface="Arial" panose="020B0604020202020204" pitchFamily="34" charset="0"/>
                <a:ea typeface="Source Sans Pro" panose="020B0503030403020204" pitchFamily="34" charset="0"/>
                <a:cs typeface="Arial" panose="020B0604020202020204" pitchFamily="34" charset="0"/>
              </a:rPr>
              <a:t>→ Risikoanalysen zu diversen Themen, die evtl. in unserer Gemeinde auftauchen</a:t>
            </a:r>
            <a:endParaRPr lang="de-CH" b="1" dirty="0">
              <a:latin typeface="Arial" panose="020B0604020202020204" pitchFamily="34" charset="0"/>
              <a:ea typeface="Source Sans Pro" panose="020B0503030403020204" pitchFamily="34" charset="0"/>
              <a:cs typeface="Arial" panose="020B0604020202020204" pitchFamily="34" charset="0"/>
            </a:endParaRPr>
          </a:p>
        </p:txBody>
      </p:sp>
      <p:sp>
        <p:nvSpPr>
          <p:cNvPr id="48" name="Foliennummernplatzhalter 47">
            <a:extLst>
              <a:ext uri="{FF2B5EF4-FFF2-40B4-BE49-F238E27FC236}">
                <a16:creationId xmlns:a16="http://schemas.microsoft.com/office/drawing/2014/main" id="{40C0E525-7EBE-4FBC-AF29-5F306C7E800F}"/>
              </a:ext>
            </a:extLst>
          </p:cNvPr>
          <p:cNvSpPr>
            <a:spLocks noGrp="1"/>
          </p:cNvSpPr>
          <p:nvPr>
            <p:ph type="sldNum" sz="quarter" idx="12"/>
          </p:nvPr>
        </p:nvSpPr>
        <p:spPr/>
        <p:txBody>
          <a:bodyPr/>
          <a:lstStyle/>
          <a:p>
            <a:fld id="{F98657C1-4E24-44B1-8FBA-D4501D7501C4}" type="slidenum">
              <a:rPr lang="de-CH" smtClean="0">
                <a:latin typeface="Arial" panose="020B0604020202020204" pitchFamily="34" charset="0"/>
                <a:cs typeface="Arial" panose="020B0604020202020204" pitchFamily="34" charset="0"/>
              </a:rPr>
              <a:pPr/>
              <a:t>14</a:t>
            </a:fld>
            <a:endParaRPr lang="de-CH" dirty="0">
              <a:latin typeface="Arial" panose="020B0604020202020204" pitchFamily="34" charset="0"/>
              <a:cs typeface="Arial" panose="020B0604020202020204" pitchFamily="34" charset="0"/>
            </a:endParaRPr>
          </a:p>
        </p:txBody>
      </p:sp>
      <p:pic>
        <p:nvPicPr>
          <p:cNvPr id="5" name="Grafik 4">
            <a:extLst>
              <a:ext uri="{FF2B5EF4-FFF2-40B4-BE49-F238E27FC236}">
                <a16:creationId xmlns:a16="http://schemas.microsoft.com/office/drawing/2014/main" id="{9ADD99D9-D651-45CF-AAFB-DF5115552370}"/>
              </a:ext>
            </a:extLst>
          </p:cNvPr>
          <p:cNvPicPr>
            <a:picLocks noChangeAspect="1"/>
          </p:cNvPicPr>
          <p:nvPr/>
        </p:nvPicPr>
        <p:blipFill rotWithShape="1">
          <a:blip r:embed="rId3"/>
          <a:srcRect b="28960"/>
          <a:stretch/>
        </p:blipFill>
        <p:spPr>
          <a:xfrm>
            <a:off x="6864627" y="1334853"/>
            <a:ext cx="4377756" cy="36992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63909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C0581B62-31BD-462C-B830-5F5AFA145272}"/>
              </a:ext>
            </a:extLst>
          </p:cNvPr>
          <p:cNvPicPr>
            <a:picLocks noChangeAspect="1"/>
          </p:cNvPicPr>
          <p:nvPr/>
        </p:nvPicPr>
        <p:blipFill rotWithShape="1">
          <a:blip r:embed="rId3"/>
          <a:srcRect t="1606" b="35982"/>
          <a:stretch/>
        </p:blipFill>
        <p:spPr>
          <a:xfrm>
            <a:off x="6915773" y="1334853"/>
            <a:ext cx="4377756" cy="36992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feld 1">
            <a:extLst>
              <a:ext uri="{FF2B5EF4-FFF2-40B4-BE49-F238E27FC236}">
                <a16:creationId xmlns:a16="http://schemas.microsoft.com/office/drawing/2014/main" id="{F36B14BB-57B3-4FD8-9576-BF4FAC74BF37}"/>
              </a:ext>
            </a:extLst>
          </p:cNvPr>
          <p:cNvSpPr txBox="1"/>
          <p:nvPr/>
        </p:nvSpPr>
        <p:spPr>
          <a:xfrm>
            <a:off x="675327" y="89742"/>
            <a:ext cx="697307" cy="307777"/>
          </a:xfrm>
          <a:prstGeom prst="rect">
            <a:avLst/>
          </a:prstGeom>
          <a:noFill/>
        </p:spPr>
        <p:txBody>
          <a:bodyPr wrap="none" lIns="0" tIns="0" rIns="0" bIns="0" rtlCol="0" anchor="ctr" anchorCtr="0">
            <a:spAutoFit/>
          </a:bodyPr>
          <a:lstStyle/>
          <a:p>
            <a:r>
              <a:rPr lang="de-DE" sz="2000" dirty="0">
                <a:solidFill>
                  <a:srgbClr val="E01A4C"/>
                </a:solidFill>
                <a:latin typeface="Arial" panose="020B0604020202020204" pitchFamily="34" charset="0"/>
                <a:ea typeface="Source Sans Pro" panose="020B0503030403020204" pitchFamily="34" charset="0"/>
                <a:cs typeface="Arial" panose="020B0604020202020204" pitchFamily="34" charset="0"/>
              </a:rPr>
              <a:t>Inhalt:</a:t>
            </a:r>
            <a:endParaRPr lang="de-CH" sz="2000" i="1" dirty="0">
              <a:solidFill>
                <a:srgbClr val="E01A4C"/>
              </a:solidFill>
              <a:latin typeface="Arial" panose="020B0604020202020204" pitchFamily="34" charset="0"/>
              <a:ea typeface="Source Sans Pro" panose="020B0503030403020204" pitchFamily="34" charset="0"/>
              <a:cs typeface="Arial" panose="020B0604020202020204" pitchFamily="34" charset="0"/>
            </a:endParaRPr>
          </a:p>
        </p:txBody>
      </p:sp>
      <p:sp>
        <p:nvSpPr>
          <p:cNvPr id="3" name="Textfeld 2">
            <a:extLst>
              <a:ext uri="{FF2B5EF4-FFF2-40B4-BE49-F238E27FC236}">
                <a16:creationId xmlns:a16="http://schemas.microsoft.com/office/drawing/2014/main" id="{195E6CD5-011B-4F7F-8B14-85D9979B422A}"/>
              </a:ext>
            </a:extLst>
          </p:cNvPr>
          <p:cNvSpPr txBox="1"/>
          <p:nvPr/>
        </p:nvSpPr>
        <p:spPr>
          <a:xfrm>
            <a:off x="3662464" y="58965"/>
            <a:ext cx="8529535" cy="369332"/>
          </a:xfrm>
          <a:prstGeom prst="rect">
            <a:avLst/>
          </a:prstGeom>
          <a:noFill/>
        </p:spPr>
        <p:txBody>
          <a:bodyPr wrap="square" rtlCol="0">
            <a:spAutoFit/>
          </a:bodyPr>
          <a:lstStyle/>
          <a:p>
            <a:pPr algn="r"/>
            <a:r>
              <a:rPr lang="de-DE" dirty="0">
                <a:latin typeface="Arial" panose="020B0604020202020204" pitchFamily="34" charset="0"/>
                <a:ea typeface="Source Sans Pro" panose="020B0503030403020204" pitchFamily="34" charset="0"/>
                <a:cs typeface="Arial" panose="020B0604020202020204" pitchFamily="34" charset="0"/>
              </a:rPr>
              <a:t>→ Schutz- &amp; Einsatzkonzepte zu zahlreichen Themen für den Bevölkerungsschutz</a:t>
            </a:r>
            <a:endParaRPr lang="de-CH" b="1" dirty="0">
              <a:latin typeface="Arial" panose="020B0604020202020204" pitchFamily="34" charset="0"/>
              <a:ea typeface="Source Sans Pro" panose="020B0503030403020204" pitchFamily="34" charset="0"/>
              <a:cs typeface="Arial" panose="020B0604020202020204" pitchFamily="34" charset="0"/>
            </a:endParaRPr>
          </a:p>
        </p:txBody>
      </p:sp>
      <p:sp>
        <p:nvSpPr>
          <p:cNvPr id="48" name="Foliennummernplatzhalter 47">
            <a:extLst>
              <a:ext uri="{FF2B5EF4-FFF2-40B4-BE49-F238E27FC236}">
                <a16:creationId xmlns:a16="http://schemas.microsoft.com/office/drawing/2014/main" id="{40C0E525-7EBE-4FBC-AF29-5F306C7E800F}"/>
              </a:ext>
            </a:extLst>
          </p:cNvPr>
          <p:cNvSpPr>
            <a:spLocks noGrp="1"/>
          </p:cNvSpPr>
          <p:nvPr>
            <p:ph type="sldNum" sz="quarter" idx="12"/>
          </p:nvPr>
        </p:nvSpPr>
        <p:spPr/>
        <p:txBody>
          <a:bodyPr/>
          <a:lstStyle/>
          <a:p>
            <a:fld id="{F98657C1-4E24-44B1-8FBA-D4501D7501C4}" type="slidenum">
              <a:rPr lang="de-CH" smtClean="0">
                <a:latin typeface="Arial" panose="020B0604020202020204" pitchFamily="34" charset="0"/>
                <a:cs typeface="Arial" panose="020B0604020202020204" pitchFamily="34" charset="0"/>
              </a:rPr>
              <a:pPr/>
              <a:t>15</a:t>
            </a:fld>
            <a:endParaRPr lang="de-CH" dirty="0">
              <a:latin typeface="Arial" panose="020B0604020202020204" pitchFamily="34" charset="0"/>
              <a:cs typeface="Arial" panose="020B0604020202020204" pitchFamily="34" charset="0"/>
            </a:endParaRPr>
          </a:p>
        </p:txBody>
      </p:sp>
      <p:pic>
        <p:nvPicPr>
          <p:cNvPr id="11" name="Grafik 10">
            <a:extLst>
              <a:ext uri="{FF2B5EF4-FFF2-40B4-BE49-F238E27FC236}">
                <a16:creationId xmlns:a16="http://schemas.microsoft.com/office/drawing/2014/main" id="{8E187FC1-BB6F-4B03-8951-591173F9C6E2}"/>
              </a:ext>
            </a:extLst>
          </p:cNvPr>
          <p:cNvPicPr>
            <a:picLocks noChangeAspect="1"/>
          </p:cNvPicPr>
          <p:nvPr/>
        </p:nvPicPr>
        <p:blipFill rotWithShape="1">
          <a:blip r:embed="rId4">
            <a:extLst>
              <a:ext uri="{28A0092B-C50C-407E-A947-70E740481C1C}">
                <a14:useLocalDpi xmlns:a14="http://schemas.microsoft.com/office/drawing/2010/main" val="0"/>
              </a:ext>
            </a:extLst>
          </a:blip>
          <a:srcRect l="34852" t="9052" r="34560" b="77883"/>
          <a:stretch/>
        </p:blipFill>
        <p:spPr>
          <a:xfrm>
            <a:off x="817755" y="911865"/>
            <a:ext cx="3064929" cy="1874326"/>
          </a:xfrm>
          <a:prstGeom prst="rect">
            <a:avLst/>
          </a:prstGeom>
        </p:spPr>
      </p:pic>
    </p:spTree>
    <p:extLst>
      <p:ext uri="{BB962C8B-B14F-4D97-AF65-F5344CB8AC3E}">
        <p14:creationId xmlns:p14="http://schemas.microsoft.com/office/powerpoint/2010/main" val="1391281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0B0E66B5-BD24-479D-A2FF-B9B00DB18CCB}"/>
              </a:ext>
            </a:extLst>
          </p:cNvPr>
          <p:cNvPicPr>
            <a:picLocks noChangeAspect="1"/>
          </p:cNvPicPr>
          <p:nvPr/>
        </p:nvPicPr>
        <p:blipFill rotWithShape="1">
          <a:blip r:embed="rId3"/>
          <a:srcRect t="1493" b="35250"/>
          <a:stretch/>
        </p:blipFill>
        <p:spPr>
          <a:xfrm>
            <a:off x="6917606" y="1334852"/>
            <a:ext cx="4377756" cy="36992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feld 1">
            <a:extLst>
              <a:ext uri="{FF2B5EF4-FFF2-40B4-BE49-F238E27FC236}">
                <a16:creationId xmlns:a16="http://schemas.microsoft.com/office/drawing/2014/main" id="{F36B14BB-57B3-4FD8-9576-BF4FAC74BF37}"/>
              </a:ext>
            </a:extLst>
          </p:cNvPr>
          <p:cNvSpPr txBox="1"/>
          <p:nvPr/>
        </p:nvSpPr>
        <p:spPr>
          <a:xfrm>
            <a:off x="675327" y="89742"/>
            <a:ext cx="697307" cy="307777"/>
          </a:xfrm>
          <a:prstGeom prst="rect">
            <a:avLst/>
          </a:prstGeom>
          <a:noFill/>
        </p:spPr>
        <p:txBody>
          <a:bodyPr wrap="none" lIns="0" tIns="0" rIns="0" bIns="0" rtlCol="0" anchor="ctr" anchorCtr="0">
            <a:spAutoFit/>
          </a:bodyPr>
          <a:lstStyle/>
          <a:p>
            <a:r>
              <a:rPr lang="de-DE" sz="2000" dirty="0">
                <a:solidFill>
                  <a:srgbClr val="E01A4C"/>
                </a:solidFill>
                <a:latin typeface="Arial" panose="020B0604020202020204" pitchFamily="34" charset="0"/>
                <a:ea typeface="Source Sans Pro" panose="020B0503030403020204" pitchFamily="34" charset="0"/>
                <a:cs typeface="Arial" panose="020B0604020202020204" pitchFamily="34" charset="0"/>
              </a:rPr>
              <a:t>Inhalt:</a:t>
            </a:r>
            <a:endParaRPr lang="de-CH" sz="2000" i="1" dirty="0">
              <a:solidFill>
                <a:srgbClr val="E01A4C"/>
              </a:solidFill>
              <a:latin typeface="Arial" panose="020B0604020202020204" pitchFamily="34" charset="0"/>
              <a:ea typeface="Source Sans Pro" panose="020B0503030403020204" pitchFamily="34" charset="0"/>
              <a:cs typeface="Arial" panose="020B0604020202020204" pitchFamily="34" charset="0"/>
            </a:endParaRPr>
          </a:p>
        </p:txBody>
      </p:sp>
      <p:sp>
        <p:nvSpPr>
          <p:cNvPr id="3" name="Textfeld 2">
            <a:extLst>
              <a:ext uri="{FF2B5EF4-FFF2-40B4-BE49-F238E27FC236}">
                <a16:creationId xmlns:a16="http://schemas.microsoft.com/office/drawing/2014/main" id="{195E6CD5-011B-4F7F-8B14-85D9979B422A}"/>
              </a:ext>
            </a:extLst>
          </p:cNvPr>
          <p:cNvSpPr txBox="1"/>
          <p:nvPr/>
        </p:nvSpPr>
        <p:spPr>
          <a:xfrm>
            <a:off x="4273617" y="58965"/>
            <a:ext cx="7918382" cy="369332"/>
          </a:xfrm>
          <a:prstGeom prst="rect">
            <a:avLst/>
          </a:prstGeom>
          <a:noFill/>
        </p:spPr>
        <p:txBody>
          <a:bodyPr wrap="square" rtlCol="0">
            <a:spAutoFit/>
          </a:bodyPr>
          <a:lstStyle/>
          <a:p>
            <a:pPr algn="r"/>
            <a:r>
              <a:rPr lang="de-DE" dirty="0">
                <a:latin typeface="Arial" panose="020B0604020202020204" pitchFamily="34" charset="0"/>
                <a:ea typeface="Source Sans Pro" panose="020B0503030403020204" pitchFamily="34" charset="0"/>
                <a:cs typeface="Arial" panose="020B0604020202020204" pitchFamily="34" charset="0"/>
              </a:rPr>
              <a:t>→ Hinweise und Unterlagen zu Rapport &amp; Führungsrhythmus</a:t>
            </a:r>
            <a:endParaRPr lang="de-CH" b="1" dirty="0">
              <a:latin typeface="Arial" panose="020B0604020202020204" pitchFamily="34" charset="0"/>
              <a:ea typeface="Source Sans Pro" panose="020B0503030403020204" pitchFamily="34" charset="0"/>
              <a:cs typeface="Arial" panose="020B0604020202020204" pitchFamily="34" charset="0"/>
            </a:endParaRPr>
          </a:p>
        </p:txBody>
      </p:sp>
      <p:sp>
        <p:nvSpPr>
          <p:cNvPr id="48" name="Foliennummernplatzhalter 47">
            <a:extLst>
              <a:ext uri="{FF2B5EF4-FFF2-40B4-BE49-F238E27FC236}">
                <a16:creationId xmlns:a16="http://schemas.microsoft.com/office/drawing/2014/main" id="{40C0E525-7EBE-4FBC-AF29-5F306C7E800F}"/>
              </a:ext>
            </a:extLst>
          </p:cNvPr>
          <p:cNvSpPr>
            <a:spLocks noGrp="1"/>
          </p:cNvSpPr>
          <p:nvPr>
            <p:ph type="sldNum" sz="quarter" idx="12"/>
          </p:nvPr>
        </p:nvSpPr>
        <p:spPr/>
        <p:txBody>
          <a:bodyPr/>
          <a:lstStyle/>
          <a:p>
            <a:fld id="{F98657C1-4E24-44B1-8FBA-D4501D7501C4}" type="slidenum">
              <a:rPr lang="de-CH" smtClean="0">
                <a:latin typeface="Arial" panose="020B0604020202020204" pitchFamily="34" charset="0"/>
                <a:cs typeface="Arial" panose="020B0604020202020204" pitchFamily="34" charset="0"/>
              </a:rPr>
              <a:pPr/>
              <a:t>16</a:t>
            </a:fld>
            <a:endParaRPr lang="de-CH" dirty="0">
              <a:latin typeface="Arial" panose="020B0604020202020204" pitchFamily="34" charset="0"/>
              <a:cs typeface="Arial" panose="020B0604020202020204" pitchFamily="34" charset="0"/>
            </a:endParaRPr>
          </a:p>
        </p:txBody>
      </p:sp>
      <p:pic>
        <p:nvPicPr>
          <p:cNvPr id="31" name="Grafik 30">
            <a:extLst>
              <a:ext uri="{FF2B5EF4-FFF2-40B4-BE49-F238E27FC236}">
                <a16:creationId xmlns:a16="http://schemas.microsoft.com/office/drawing/2014/main" id="{7D136D0E-B468-4061-8237-CAF9A09B8CA1}"/>
              </a:ext>
            </a:extLst>
          </p:cNvPr>
          <p:cNvPicPr>
            <a:picLocks noChangeAspect="1"/>
          </p:cNvPicPr>
          <p:nvPr/>
        </p:nvPicPr>
        <p:blipFill rotWithShape="1">
          <a:blip r:embed="rId4">
            <a:extLst>
              <a:ext uri="{28A0092B-C50C-407E-A947-70E740481C1C}">
                <a14:useLocalDpi xmlns:a14="http://schemas.microsoft.com/office/drawing/2010/main" val="0"/>
              </a:ext>
            </a:extLst>
          </a:blip>
          <a:srcRect l="34852" t="9052" r="34560" b="77883"/>
          <a:stretch/>
        </p:blipFill>
        <p:spPr>
          <a:xfrm>
            <a:off x="817755" y="911865"/>
            <a:ext cx="3064929" cy="1874326"/>
          </a:xfrm>
          <a:prstGeom prst="rect">
            <a:avLst/>
          </a:prstGeom>
        </p:spPr>
      </p:pic>
    </p:spTree>
    <p:extLst>
      <p:ext uri="{BB962C8B-B14F-4D97-AF65-F5344CB8AC3E}">
        <p14:creationId xmlns:p14="http://schemas.microsoft.com/office/powerpoint/2010/main" val="1193706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BE1FCA17-2DD3-47D0-AF3B-068D3ECA53F3}"/>
              </a:ext>
            </a:extLst>
          </p:cNvPr>
          <p:cNvPicPr>
            <a:picLocks noChangeAspect="1"/>
          </p:cNvPicPr>
          <p:nvPr/>
        </p:nvPicPr>
        <p:blipFill rotWithShape="1">
          <a:blip r:embed="rId3"/>
          <a:srcRect t="1813" b="35523"/>
          <a:stretch/>
        </p:blipFill>
        <p:spPr>
          <a:xfrm>
            <a:off x="6921618" y="1334853"/>
            <a:ext cx="4405959" cy="36992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feld 1">
            <a:extLst>
              <a:ext uri="{FF2B5EF4-FFF2-40B4-BE49-F238E27FC236}">
                <a16:creationId xmlns:a16="http://schemas.microsoft.com/office/drawing/2014/main" id="{F36B14BB-57B3-4FD8-9576-BF4FAC74BF37}"/>
              </a:ext>
            </a:extLst>
          </p:cNvPr>
          <p:cNvSpPr txBox="1"/>
          <p:nvPr/>
        </p:nvSpPr>
        <p:spPr>
          <a:xfrm>
            <a:off x="675327" y="89742"/>
            <a:ext cx="697307" cy="307777"/>
          </a:xfrm>
          <a:prstGeom prst="rect">
            <a:avLst/>
          </a:prstGeom>
          <a:noFill/>
        </p:spPr>
        <p:txBody>
          <a:bodyPr wrap="none" lIns="0" tIns="0" rIns="0" bIns="0" rtlCol="0" anchor="ctr" anchorCtr="0">
            <a:spAutoFit/>
          </a:bodyPr>
          <a:lstStyle/>
          <a:p>
            <a:r>
              <a:rPr lang="de-DE" sz="2000" dirty="0">
                <a:solidFill>
                  <a:srgbClr val="E01A4C"/>
                </a:solidFill>
                <a:latin typeface="Arial" panose="020B0604020202020204" pitchFamily="34" charset="0"/>
                <a:ea typeface="Source Sans Pro" panose="020B0503030403020204" pitchFamily="34" charset="0"/>
                <a:cs typeface="Arial" panose="020B0604020202020204" pitchFamily="34" charset="0"/>
              </a:rPr>
              <a:t>Inhalt:</a:t>
            </a:r>
            <a:endParaRPr lang="de-CH" sz="2000" i="1" dirty="0">
              <a:solidFill>
                <a:srgbClr val="E01A4C"/>
              </a:solidFill>
              <a:latin typeface="Arial" panose="020B0604020202020204" pitchFamily="34" charset="0"/>
              <a:ea typeface="Source Sans Pro" panose="020B0503030403020204" pitchFamily="34" charset="0"/>
              <a:cs typeface="Arial" panose="020B0604020202020204" pitchFamily="34" charset="0"/>
            </a:endParaRPr>
          </a:p>
        </p:txBody>
      </p:sp>
      <p:sp>
        <p:nvSpPr>
          <p:cNvPr id="3" name="Textfeld 2">
            <a:extLst>
              <a:ext uri="{FF2B5EF4-FFF2-40B4-BE49-F238E27FC236}">
                <a16:creationId xmlns:a16="http://schemas.microsoft.com/office/drawing/2014/main" id="{195E6CD5-011B-4F7F-8B14-85D9979B422A}"/>
              </a:ext>
            </a:extLst>
          </p:cNvPr>
          <p:cNvSpPr txBox="1"/>
          <p:nvPr/>
        </p:nvSpPr>
        <p:spPr>
          <a:xfrm>
            <a:off x="4273617" y="58965"/>
            <a:ext cx="7918382" cy="369332"/>
          </a:xfrm>
          <a:prstGeom prst="rect">
            <a:avLst/>
          </a:prstGeom>
          <a:noFill/>
        </p:spPr>
        <p:txBody>
          <a:bodyPr wrap="square" rtlCol="0">
            <a:spAutoFit/>
          </a:bodyPr>
          <a:lstStyle/>
          <a:p>
            <a:pPr algn="r"/>
            <a:r>
              <a:rPr lang="de-DE" dirty="0">
                <a:latin typeface="Arial" panose="020B0604020202020204" pitchFamily="34" charset="0"/>
                <a:ea typeface="Source Sans Pro" panose="020B0503030403020204" pitchFamily="34" charset="0"/>
                <a:cs typeface="Arial" panose="020B0604020202020204" pitchFamily="34" charset="0"/>
              </a:rPr>
              <a:t>→ Edukativ aufbereitet &amp; darum hilfreich auch im Stress</a:t>
            </a:r>
            <a:endParaRPr lang="de-CH" b="1" dirty="0">
              <a:latin typeface="Arial" panose="020B0604020202020204" pitchFamily="34" charset="0"/>
              <a:ea typeface="Source Sans Pro" panose="020B0503030403020204" pitchFamily="34" charset="0"/>
              <a:cs typeface="Arial" panose="020B0604020202020204" pitchFamily="34" charset="0"/>
            </a:endParaRPr>
          </a:p>
        </p:txBody>
      </p:sp>
      <p:sp>
        <p:nvSpPr>
          <p:cNvPr id="48" name="Foliennummernplatzhalter 47">
            <a:extLst>
              <a:ext uri="{FF2B5EF4-FFF2-40B4-BE49-F238E27FC236}">
                <a16:creationId xmlns:a16="http://schemas.microsoft.com/office/drawing/2014/main" id="{40C0E525-7EBE-4FBC-AF29-5F306C7E800F}"/>
              </a:ext>
            </a:extLst>
          </p:cNvPr>
          <p:cNvSpPr>
            <a:spLocks noGrp="1"/>
          </p:cNvSpPr>
          <p:nvPr>
            <p:ph type="sldNum" sz="quarter" idx="12"/>
          </p:nvPr>
        </p:nvSpPr>
        <p:spPr/>
        <p:txBody>
          <a:bodyPr/>
          <a:lstStyle/>
          <a:p>
            <a:fld id="{F98657C1-4E24-44B1-8FBA-D4501D7501C4}" type="slidenum">
              <a:rPr lang="de-CH" smtClean="0">
                <a:latin typeface="Arial" panose="020B0604020202020204" pitchFamily="34" charset="0"/>
                <a:cs typeface="Arial" panose="020B0604020202020204" pitchFamily="34" charset="0"/>
              </a:rPr>
              <a:pPr/>
              <a:t>17</a:t>
            </a:fld>
            <a:endParaRPr lang="de-CH" dirty="0">
              <a:latin typeface="Arial" panose="020B0604020202020204" pitchFamily="34" charset="0"/>
              <a:cs typeface="Arial" panose="020B0604020202020204" pitchFamily="34" charset="0"/>
            </a:endParaRPr>
          </a:p>
        </p:txBody>
      </p:sp>
      <p:pic>
        <p:nvPicPr>
          <p:cNvPr id="31" name="Grafik 30">
            <a:extLst>
              <a:ext uri="{FF2B5EF4-FFF2-40B4-BE49-F238E27FC236}">
                <a16:creationId xmlns:a16="http://schemas.microsoft.com/office/drawing/2014/main" id="{7D136D0E-B468-4061-8237-CAF9A09B8CA1}"/>
              </a:ext>
            </a:extLst>
          </p:cNvPr>
          <p:cNvPicPr>
            <a:picLocks noChangeAspect="1"/>
          </p:cNvPicPr>
          <p:nvPr/>
        </p:nvPicPr>
        <p:blipFill rotWithShape="1">
          <a:blip r:embed="rId4">
            <a:extLst>
              <a:ext uri="{28A0092B-C50C-407E-A947-70E740481C1C}">
                <a14:useLocalDpi xmlns:a14="http://schemas.microsoft.com/office/drawing/2010/main" val="0"/>
              </a:ext>
            </a:extLst>
          </a:blip>
          <a:srcRect l="66369" t="9111" r="3043" b="77824"/>
          <a:stretch/>
        </p:blipFill>
        <p:spPr>
          <a:xfrm>
            <a:off x="794947" y="919699"/>
            <a:ext cx="3064929" cy="1874326"/>
          </a:xfrm>
          <a:prstGeom prst="rect">
            <a:avLst/>
          </a:prstGeom>
        </p:spPr>
      </p:pic>
    </p:spTree>
    <p:extLst>
      <p:ext uri="{BB962C8B-B14F-4D97-AF65-F5344CB8AC3E}">
        <p14:creationId xmlns:p14="http://schemas.microsoft.com/office/powerpoint/2010/main" val="2995492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enthält.&#10;&#10;Automatisch generierte Beschreibung">
            <a:extLst>
              <a:ext uri="{FF2B5EF4-FFF2-40B4-BE49-F238E27FC236}">
                <a16:creationId xmlns:a16="http://schemas.microsoft.com/office/drawing/2014/main" id="{2997A331-1C6B-43BC-BCD5-FC0485BCDA35}"/>
              </a:ext>
            </a:extLst>
          </p:cNvPr>
          <p:cNvPicPr>
            <a:picLocks noChangeAspect="1"/>
          </p:cNvPicPr>
          <p:nvPr/>
        </p:nvPicPr>
        <p:blipFill rotWithShape="1">
          <a:blip r:embed="rId3"/>
          <a:srcRect t="1330" b="40229"/>
          <a:stretch/>
        </p:blipFill>
        <p:spPr>
          <a:xfrm>
            <a:off x="6921618" y="1328639"/>
            <a:ext cx="4405959" cy="36580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feld 1">
            <a:extLst>
              <a:ext uri="{FF2B5EF4-FFF2-40B4-BE49-F238E27FC236}">
                <a16:creationId xmlns:a16="http://schemas.microsoft.com/office/drawing/2014/main" id="{F36B14BB-57B3-4FD8-9576-BF4FAC74BF37}"/>
              </a:ext>
            </a:extLst>
          </p:cNvPr>
          <p:cNvSpPr txBox="1"/>
          <p:nvPr/>
        </p:nvSpPr>
        <p:spPr>
          <a:xfrm>
            <a:off x="675327" y="89742"/>
            <a:ext cx="1538883" cy="307777"/>
          </a:xfrm>
          <a:prstGeom prst="rect">
            <a:avLst/>
          </a:prstGeom>
          <a:noFill/>
        </p:spPr>
        <p:txBody>
          <a:bodyPr wrap="none" lIns="0" tIns="0" rIns="0" bIns="0" rtlCol="0" anchor="ctr" anchorCtr="0">
            <a:spAutoFit/>
          </a:bodyPr>
          <a:lstStyle/>
          <a:p>
            <a:r>
              <a:rPr lang="de-DE" sz="2000" dirty="0">
                <a:solidFill>
                  <a:srgbClr val="E01A4C"/>
                </a:solidFill>
                <a:latin typeface="Arial" panose="020B0604020202020204" pitchFamily="34" charset="0"/>
                <a:ea typeface="Source Sans Pro" panose="020B0503030403020204" pitchFamily="34" charset="0"/>
                <a:cs typeface="Arial" panose="020B0604020202020204" pitchFamily="34" charset="0"/>
              </a:rPr>
              <a:t>Zusatzmodul:</a:t>
            </a:r>
            <a:endParaRPr lang="de-CH" sz="2000" dirty="0">
              <a:solidFill>
                <a:srgbClr val="E01A4C"/>
              </a:solidFill>
              <a:latin typeface="Arial" panose="020B0604020202020204" pitchFamily="34" charset="0"/>
              <a:ea typeface="Source Sans Pro" panose="020B0503030403020204" pitchFamily="34" charset="0"/>
              <a:cs typeface="Arial" panose="020B0604020202020204" pitchFamily="34" charset="0"/>
            </a:endParaRPr>
          </a:p>
        </p:txBody>
      </p:sp>
      <p:sp>
        <p:nvSpPr>
          <p:cNvPr id="3" name="Textfeld 2">
            <a:extLst>
              <a:ext uri="{FF2B5EF4-FFF2-40B4-BE49-F238E27FC236}">
                <a16:creationId xmlns:a16="http://schemas.microsoft.com/office/drawing/2014/main" id="{195E6CD5-011B-4F7F-8B14-85D9979B422A}"/>
              </a:ext>
            </a:extLst>
          </p:cNvPr>
          <p:cNvSpPr txBox="1"/>
          <p:nvPr/>
        </p:nvSpPr>
        <p:spPr>
          <a:xfrm>
            <a:off x="3736258" y="58965"/>
            <a:ext cx="8455741" cy="369332"/>
          </a:xfrm>
          <a:prstGeom prst="rect">
            <a:avLst/>
          </a:prstGeom>
          <a:noFill/>
        </p:spPr>
        <p:txBody>
          <a:bodyPr wrap="square" rtlCol="0">
            <a:spAutoFit/>
          </a:bodyPr>
          <a:lstStyle/>
          <a:p>
            <a:pPr algn="r"/>
            <a:r>
              <a:rPr lang="de-DE" dirty="0">
                <a:latin typeface="Arial" panose="020B0604020202020204" pitchFamily="34" charset="0"/>
                <a:ea typeface="Source Sans Pro" panose="020B0503030403020204" pitchFamily="34" charset="0"/>
                <a:cs typeface="Arial" panose="020B0604020202020204" pitchFamily="34" charset="0"/>
              </a:rPr>
              <a:t>→ Für Gemeinden / Städte, denen das Krisenmanagement der Schule wichtig ist</a:t>
            </a:r>
            <a:endParaRPr lang="de-CH" b="1" dirty="0">
              <a:latin typeface="Arial" panose="020B0604020202020204" pitchFamily="34" charset="0"/>
              <a:ea typeface="Source Sans Pro" panose="020B0503030403020204" pitchFamily="34" charset="0"/>
              <a:cs typeface="Arial" panose="020B0604020202020204" pitchFamily="34" charset="0"/>
            </a:endParaRPr>
          </a:p>
        </p:txBody>
      </p:sp>
      <p:sp>
        <p:nvSpPr>
          <p:cNvPr id="48" name="Foliennummernplatzhalter 47">
            <a:extLst>
              <a:ext uri="{FF2B5EF4-FFF2-40B4-BE49-F238E27FC236}">
                <a16:creationId xmlns:a16="http://schemas.microsoft.com/office/drawing/2014/main" id="{40C0E525-7EBE-4FBC-AF29-5F306C7E800F}"/>
              </a:ext>
            </a:extLst>
          </p:cNvPr>
          <p:cNvSpPr>
            <a:spLocks noGrp="1"/>
          </p:cNvSpPr>
          <p:nvPr>
            <p:ph type="sldNum" sz="quarter" idx="12"/>
          </p:nvPr>
        </p:nvSpPr>
        <p:spPr/>
        <p:txBody>
          <a:bodyPr/>
          <a:lstStyle/>
          <a:p>
            <a:fld id="{F98657C1-4E24-44B1-8FBA-D4501D7501C4}" type="slidenum">
              <a:rPr lang="de-CH" smtClean="0">
                <a:latin typeface="Arial" panose="020B0604020202020204" pitchFamily="34" charset="0"/>
                <a:cs typeface="Arial" panose="020B0604020202020204" pitchFamily="34" charset="0"/>
              </a:rPr>
              <a:pPr/>
              <a:t>18</a:t>
            </a:fld>
            <a:endParaRPr lang="de-CH" dirty="0">
              <a:latin typeface="Arial" panose="020B0604020202020204" pitchFamily="34" charset="0"/>
              <a:cs typeface="Arial" panose="020B0604020202020204" pitchFamily="34" charset="0"/>
            </a:endParaRPr>
          </a:p>
        </p:txBody>
      </p:sp>
      <p:pic>
        <p:nvPicPr>
          <p:cNvPr id="31" name="Grafik 30">
            <a:extLst>
              <a:ext uri="{FF2B5EF4-FFF2-40B4-BE49-F238E27FC236}">
                <a16:creationId xmlns:a16="http://schemas.microsoft.com/office/drawing/2014/main" id="{7D136D0E-B468-4061-8237-CAF9A09B8CA1}"/>
              </a:ext>
            </a:extLst>
          </p:cNvPr>
          <p:cNvPicPr>
            <a:picLocks noChangeAspect="1"/>
          </p:cNvPicPr>
          <p:nvPr/>
        </p:nvPicPr>
        <p:blipFill rotWithShape="1">
          <a:blip r:embed="rId4">
            <a:extLst>
              <a:ext uri="{28A0092B-C50C-407E-A947-70E740481C1C}">
                <a14:useLocalDpi xmlns:a14="http://schemas.microsoft.com/office/drawing/2010/main" val="0"/>
              </a:ext>
            </a:extLst>
          </a:blip>
          <a:srcRect l="3584" t="21082" r="65828" b="68628"/>
          <a:stretch/>
        </p:blipFill>
        <p:spPr>
          <a:xfrm>
            <a:off x="864423" y="1199026"/>
            <a:ext cx="3064929" cy="1476278"/>
          </a:xfrm>
          <a:prstGeom prst="rect">
            <a:avLst/>
          </a:prstGeom>
        </p:spPr>
      </p:pic>
    </p:spTree>
    <p:extLst>
      <p:ext uri="{BB962C8B-B14F-4D97-AF65-F5344CB8AC3E}">
        <p14:creationId xmlns:p14="http://schemas.microsoft.com/office/powerpoint/2010/main" val="11866307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36B14BB-57B3-4FD8-9576-BF4FAC74BF37}"/>
              </a:ext>
            </a:extLst>
          </p:cNvPr>
          <p:cNvSpPr txBox="1"/>
          <p:nvPr/>
        </p:nvSpPr>
        <p:spPr>
          <a:xfrm>
            <a:off x="675327" y="89742"/>
            <a:ext cx="783869" cy="307777"/>
          </a:xfrm>
          <a:prstGeom prst="rect">
            <a:avLst/>
          </a:prstGeom>
          <a:noFill/>
        </p:spPr>
        <p:txBody>
          <a:bodyPr wrap="none" lIns="0" tIns="0" rIns="0" bIns="0" rtlCol="0" anchor="ctr" anchorCtr="0">
            <a:spAutoFit/>
          </a:bodyPr>
          <a:lstStyle/>
          <a:p>
            <a:r>
              <a:rPr lang="de-DE" sz="2000" dirty="0">
                <a:solidFill>
                  <a:srgbClr val="E01A4C"/>
                </a:solidFill>
                <a:latin typeface="Arial" panose="020B0604020202020204" pitchFamily="34" charset="0"/>
                <a:ea typeface="Source Sans Pro" panose="020B0503030403020204" pitchFamily="34" charset="0"/>
                <a:cs typeface="Arial" panose="020B0604020202020204" pitchFamily="34" charset="0"/>
              </a:rPr>
              <a:t>Archiv:</a:t>
            </a:r>
            <a:endParaRPr lang="de-CH" sz="2000" dirty="0">
              <a:solidFill>
                <a:srgbClr val="E01A4C"/>
              </a:solidFill>
              <a:latin typeface="Arial" panose="020B0604020202020204" pitchFamily="34" charset="0"/>
              <a:ea typeface="Source Sans Pro" panose="020B0503030403020204" pitchFamily="34" charset="0"/>
              <a:cs typeface="Arial" panose="020B0604020202020204" pitchFamily="34" charset="0"/>
            </a:endParaRPr>
          </a:p>
        </p:txBody>
      </p:sp>
      <p:sp>
        <p:nvSpPr>
          <p:cNvPr id="3" name="Textfeld 2">
            <a:extLst>
              <a:ext uri="{FF2B5EF4-FFF2-40B4-BE49-F238E27FC236}">
                <a16:creationId xmlns:a16="http://schemas.microsoft.com/office/drawing/2014/main" id="{195E6CD5-011B-4F7F-8B14-85D9979B422A}"/>
              </a:ext>
            </a:extLst>
          </p:cNvPr>
          <p:cNvSpPr txBox="1"/>
          <p:nvPr/>
        </p:nvSpPr>
        <p:spPr>
          <a:xfrm>
            <a:off x="4090219" y="58965"/>
            <a:ext cx="8101780" cy="369332"/>
          </a:xfrm>
          <a:prstGeom prst="rect">
            <a:avLst/>
          </a:prstGeom>
          <a:noFill/>
        </p:spPr>
        <p:txBody>
          <a:bodyPr wrap="square" rtlCol="0">
            <a:spAutoFit/>
          </a:bodyPr>
          <a:lstStyle/>
          <a:p>
            <a:pPr algn="r"/>
            <a:r>
              <a:rPr lang="de-DE" dirty="0">
                <a:latin typeface="Arial" panose="020B0604020202020204" pitchFamily="34" charset="0"/>
                <a:ea typeface="Source Sans Pro" panose="020B0503030403020204" pitchFamily="34" charset="0"/>
                <a:cs typeface="Arial" panose="020B0604020202020204" pitchFamily="34" charset="0"/>
              </a:rPr>
              <a:t>→ Kategorien, Unterkategorien, Handlungsanweisungen, Dokumente &amp; Links</a:t>
            </a:r>
            <a:endParaRPr lang="de-CH" b="1" dirty="0">
              <a:latin typeface="Arial" panose="020B0604020202020204" pitchFamily="34" charset="0"/>
              <a:ea typeface="Source Sans Pro" panose="020B0503030403020204" pitchFamily="34" charset="0"/>
              <a:cs typeface="Arial" panose="020B0604020202020204" pitchFamily="34" charset="0"/>
            </a:endParaRPr>
          </a:p>
        </p:txBody>
      </p:sp>
      <p:sp>
        <p:nvSpPr>
          <p:cNvPr id="48" name="Foliennummernplatzhalter 47">
            <a:extLst>
              <a:ext uri="{FF2B5EF4-FFF2-40B4-BE49-F238E27FC236}">
                <a16:creationId xmlns:a16="http://schemas.microsoft.com/office/drawing/2014/main" id="{40C0E525-7EBE-4FBC-AF29-5F306C7E800F}"/>
              </a:ext>
            </a:extLst>
          </p:cNvPr>
          <p:cNvSpPr>
            <a:spLocks noGrp="1"/>
          </p:cNvSpPr>
          <p:nvPr>
            <p:ph type="sldNum" sz="quarter" idx="12"/>
          </p:nvPr>
        </p:nvSpPr>
        <p:spPr/>
        <p:txBody>
          <a:bodyPr/>
          <a:lstStyle/>
          <a:p>
            <a:fld id="{F98657C1-4E24-44B1-8FBA-D4501D7501C4}" type="slidenum">
              <a:rPr lang="de-CH" smtClean="0">
                <a:latin typeface="Arial" panose="020B0604020202020204" pitchFamily="34" charset="0"/>
                <a:cs typeface="Arial" panose="020B0604020202020204" pitchFamily="34" charset="0"/>
              </a:rPr>
              <a:pPr/>
              <a:t>19</a:t>
            </a:fld>
            <a:endParaRPr lang="de-CH" dirty="0">
              <a:latin typeface="Arial" panose="020B0604020202020204" pitchFamily="34" charset="0"/>
              <a:cs typeface="Arial" panose="020B0604020202020204" pitchFamily="34" charset="0"/>
            </a:endParaRPr>
          </a:p>
        </p:txBody>
      </p:sp>
      <p:pic>
        <p:nvPicPr>
          <p:cNvPr id="14" name="Grafik 13" descr="Ein Bild, das Tisch enthält.&#10;&#10;Automatisch generierte Beschreibung">
            <a:extLst>
              <a:ext uri="{FF2B5EF4-FFF2-40B4-BE49-F238E27FC236}">
                <a16:creationId xmlns:a16="http://schemas.microsoft.com/office/drawing/2014/main" id="{45CA4595-AD8E-4C79-84D8-51597C78036C}"/>
              </a:ext>
            </a:extLst>
          </p:cNvPr>
          <p:cNvPicPr>
            <a:picLocks noChangeAspect="1"/>
          </p:cNvPicPr>
          <p:nvPr/>
        </p:nvPicPr>
        <p:blipFill rotWithShape="1">
          <a:blip r:embed="rId3"/>
          <a:srcRect l="2355" r="-356"/>
          <a:stretch/>
        </p:blipFill>
        <p:spPr>
          <a:xfrm>
            <a:off x="5642343" y="697615"/>
            <a:ext cx="6257097" cy="5149947"/>
          </a:xfrm>
          <a:prstGeom prst="rect">
            <a:avLst/>
          </a:prstGeom>
        </p:spPr>
      </p:pic>
      <p:pic>
        <p:nvPicPr>
          <p:cNvPr id="9" name="Grafik 8">
            <a:extLst>
              <a:ext uri="{FF2B5EF4-FFF2-40B4-BE49-F238E27FC236}">
                <a16:creationId xmlns:a16="http://schemas.microsoft.com/office/drawing/2014/main" id="{4D6FCEEB-811A-4AFD-8B54-A3DE5E3C5C49}"/>
              </a:ext>
            </a:extLst>
          </p:cNvPr>
          <p:cNvPicPr>
            <a:picLocks noChangeAspect="1"/>
          </p:cNvPicPr>
          <p:nvPr/>
        </p:nvPicPr>
        <p:blipFill rotWithShape="1">
          <a:blip r:embed="rId4">
            <a:extLst>
              <a:ext uri="{28A0092B-C50C-407E-A947-70E740481C1C}">
                <a14:useLocalDpi xmlns:a14="http://schemas.microsoft.com/office/drawing/2010/main" val="0"/>
              </a:ext>
            </a:extLst>
          </a:blip>
          <a:srcRect l="66365" t="33846" r="3047" b="55864"/>
          <a:stretch/>
        </p:blipFill>
        <p:spPr>
          <a:xfrm>
            <a:off x="817755" y="1161109"/>
            <a:ext cx="3064929" cy="1476278"/>
          </a:xfrm>
          <a:prstGeom prst="rect">
            <a:avLst/>
          </a:prstGeom>
        </p:spPr>
      </p:pic>
    </p:spTree>
    <p:extLst>
      <p:ext uri="{BB962C8B-B14F-4D97-AF65-F5344CB8AC3E}">
        <p14:creationId xmlns:p14="http://schemas.microsoft.com/office/powerpoint/2010/main" val="1997222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B8BC106-8D19-42AE-864D-AD5882F43718}"/>
              </a:ext>
            </a:extLst>
          </p:cNvPr>
          <p:cNvSpPr>
            <a:spLocks noGrp="1"/>
          </p:cNvSpPr>
          <p:nvPr>
            <p:ph type="sldNum" sz="quarter" idx="12"/>
          </p:nvPr>
        </p:nvSpPr>
        <p:spPr/>
        <p:txBody>
          <a:bodyPr/>
          <a:lstStyle/>
          <a:p>
            <a:fld id="{F98657C1-4E24-44B1-8FBA-D4501D7501C4}" type="slidenum">
              <a:rPr lang="de-CH" smtClean="0"/>
              <a:pPr/>
              <a:t>2</a:t>
            </a:fld>
            <a:endParaRPr lang="de-CH" dirty="0"/>
          </a:p>
        </p:txBody>
      </p:sp>
      <p:pic>
        <p:nvPicPr>
          <p:cNvPr id="4" name="Grafik 3" descr="Ein Bild, das Text, ClipArt enthält.&#10;&#10;Automatisch generierte Beschreibung">
            <a:extLst>
              <a:ext uri="{FF2B5EF4-FFF2-40B4-BE49-F238E27FC236}">
                <a16:creationId xmlns:a16="http://schemas.microsoft.com/office/drawing/2014/main" id="{5544F0F2-1750-4026-8C3C-8338D096E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675" y="1797498"/>
            <a:ext cx="10658394" cy="1792008"/>
          </a:xfrm>
          <a:prstGeom prst="rect">
            <a:avLst/>
          </a:prstGeom>
        </p:spPr>
      </p:pic>
      <p:pic>
        <p:nvPicPr>
          <p:cNvPr id="5" name="Grafik 4" descr="Ein Bild, das Text enthält.&#10;&#10;Automatisch generierte Beschreibung">
            <a:extLst>
              <a:ext uri="{FF2B5EF4-FFF2-40B4-BE49-F238E27FC236}">
                <a16:creationId xmlns:a16="http://schemas.microsoft.com/office/drawing/2014/main" id="{6C8E15E5-D0D6-40CC-904A-E0B821E266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2663" y="4385851"/>
            <a:ext cx="2142048" cy="593701"/>
          </a:xfrm>
          <a:prstGeom prst="rect">
            <a:avLst/>
          </a:prstGeom>
        </p:spPr>
      </p:pic>
      <p:sp>
        <p:nvSpPr>
          <p:cNvPr id="6" name="Textfeld 5">
            <a:extLst>
              <a:ext uri="{FF2B5EF4-FFF2-40B4-BE49-F238E27FC236}">
                <a16:creationId xmlns:a16="http://schemas.microsoft.com/office/drawing/2014/main" id="{7FCEBA04-41AE-4E7D-A7FB-80E71D7B0B40}"/>
              </a:ext>
            </a:extLst>
          </p:cNvPr>
          <p:cNvSpPr txBox="1"/>
          <p:nvPr/>
        </p:nvSpPr>
        <p:spPr>
          <a:xfrm>
            <a:off x="8631458" y="4717942"/>
            <a:ext cx="3295291" cy="261610"/>
          </a:xfrm>
          <a:prstGeom prst="rect">
            <a:avLst/>
          </a:prstGeom>
          <a:noFill/>
        </p:spPr>
        <p:txBody>
          <a:bodyPr wrap="square" rtlCol="0">
            <a:spAutoFit/>
          </a:bodyPr>
          <a:lstStyle/>
          <a:p>
            <a:r>
              <a:rPr lang="de-DE" sz="1100" dirty="0">
                <a:latin typeface="Arial" panose="020B0604020202020204" pitchFamily="34" charset="0"/>
                <a:cs typeface="Arial" panose="020B0604020202020204" pitchFamily="34" charset="0"/>
              </a:rPr>
              <a:t>In Partnerschaft mit</a:t>
            </a:r>
            <a:endParaRPr lang="de-CH"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99870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Text enthält.&#10;&#10;Automatisch generierte Beschreibung">
            <a:extLst>
              <a:ext uri="{FF2B5EF4-FFF2-40B4-BE49-F238E27FC236}">
                <a16:creationId xmlns:a16="http://schemas.microsoft.com/office/drawing/2014/main" id="{43038799-0182-489C-B37B-22C7A23371E8}"/>
              </a:ext>
            </a:extLst>
          </p:cNvPr>
          <p:cNvPicPr>
            <a:picLocks noChangeAspect="1"/>
          </p:cNvPicPr>
          <p:nvPr/>
        </p:nvPicPr>
        <p:blipFill rotWithShape="1">
          <a:blip r:embed="rId3"/>
          <a:srcRect r="10180" b="19752"/>
          <a:stretch/>
        </p:blipFill>
        <p:spPr>
          <a:xfrm>
            <a:off x="5621265" y="775997"/>
            <a:ext cx="6501911" cy="5247528"/>
          </a:xfrm>
          <a:prstGeom prst="rect">
            <a:avLst/>
          </a:prstGeom>
        </p:spPr>
      </p:pic>
      <p:sp>
        <p:nvSpPr>
          <p:cNvPr id="48" name="Foliennummernplatzhalter 47">
            <a:extLst>
              <a:ext uri="{FF2B5EF4-FFF2-40B4-BE49-F238E27FC236}">
                <a16:creationId xmlns:a16="http://schemas.microsoft.com/office/drawing/2014/main" id="{40C0E525-7EBE-4FBC-AF29-5F306C7E800F}"/>
              </a:ext>
            </a:extLst>
          </p:cNvPr>
          <p:cNvSpPr>
            <a:spLocks noGrp="1"/>
          </p:cNvSpPr>
          <p:nvPr>
            <p:ph type="sldNum" sz="quarter" idx="12"/>
          </p:nvPr>
        </p:nvSpPr>
        <p:spPr/>
        <p:txBody>
          <a:bodyPr/>
          <a:lstStyle/>
          <a:p>
            <a:fld id="{F98657C1-4E24-44B1-8FBA-D4501D7501C4}" type="slidenum">
              <a:rPr lang="de-CH" smtClean="0">
                <a:latin typeface="Arial" panose="020B0604020202020204" pitchFamily="34" charset="0"/>
                <a:cs typeface="Arial" panose="020B0604020202020204" pitchFamily="34" charset="0"/>
              </a:rPr>
              <a:pPr/>
              <a:t>20</a:t>
            </a:fld>
            <a:endParaRPr lang="de-CH" dirty="0">
              <a:latin typeface="Arial" panose="020B0604020202020204" pitchFamily="34" charset="0"/>
              <a:cs typeface="Arial" panose="020B0604020202020204" pitchFamily="34" charset="0"/>
            </a:endParaRPr>
          </a:p>
        </p:txBody>
      </p:sp>
      <p:pic>
        <p:nvPicPr>
          <p:cNvPr id="31" name="Grafik 30">
            <a:extLst>
              <a:ext uri="{FF2B5EF4-FFF2-40B4-BE49-F238E27FC236}">
                <a16:creationId xmlns:a16="http://schemas.microsoft.com/office/drawing/2014/main" id="{7D136D0E-B468-4061-8237-CAF9A09B8CA1}"/>
              </a:ext>
            </a:extLst>
          </p:cNvPr>
          <p:cNvPicPr>
            <a:picLocks noChangeAspect="1"/>
          </p:cNvPicPr>
          <p:nvPr/>
        </p:nvPicPr>
        <p:blipFill rotWithShape="1">
          <a:blip r:embed="rId4">
            <a:extLst>
              <a:ext uri="{28A0092B-C50C-407E-A947-70E740481C1C}">
                <a14:useLocalDpi xmlns:a14="http://schemas.microsoft.com/office/drawing/2010/main" val="0"/>
              </a:ext>
            </a:extLst>
          </a:blip>
          <a:srcRect l="66365" t="33846" r="3047" b="55864"/>
          <a:stretch/>
        </p:blipFill>
        <p:spPr>
          <a:xfrm>
            <a:off x="817755" y="1161109"/>
            <a:ext cx="3064929" cy="1476278"/>
          </a:xfrm>
          <a:prstGeom prst="rect">
            <a:avLst/>
          </a:prstGeom>
        </p:spPr>
      </p:pic>
      <p:pic>
        <p:nvPicPr>
          <p:cNvPr id="16" name="Grafik 15">
            <a:extLst>
              <a:ext uri="{FF2B5EF4-FFF2-40B4-BE49-F238E27FC236}">
                <a16:creationId xmlns:a16="http://schemas.microsoft.com/office/drawing/2014/main" id="{1EF4681D-6BAA-46E3-B7ED-A1D31738C2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941577" y="3566659"/>
            <a:ext cx="934463" cy="939183"/>
          </a:xfrm>
          <a:prstGeom prst="rect">
            <a:avLst/>
          </a:prstGeom>
        </p:spPr>
      </p:pic>
      <p:cxnSp>
        <p:nvCxnSpPr>
          <p:cNvPr id="5" name="Gerade Verbindung mit Pfeil 4">
            <a:extLst>
              <a:ext uri="{FF2B5EF4-FFF2-40B4-BE49-F238E27FC236}">
                <a16:creationId xmlns:a16="http://schemas.microsoft.com/office/drawing/2014/main" id="{129EEE9D-710B-4104-8004-98DE83A161EF}"/>
              </a:ext>
            </a:extLst>
          </p:cNvPr>
          <p:cNvCxnSpPr/>
          <p:nvPr/>
        </p:nvCxnSpPr>
        <p:spPr>
          <a:xfrm flipV="1">
            <a:off x="6252784" y="3272591"/>
            <a:ext cx="1" cy="1675093"/>
          </a:xfrm>
          <a:prstGeom prst="straightConnector1">
            <a:avLst/>
          </a:prstGeom>
          <a:ln w="38100">
            <a:solidFill>
              <a:srgbClr val="E01A4C"/>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feld 19">
            <a:extLst>
              <a:ext uri="{FF2B5EF4-FFF2-40B4-BE49-F238E27FC236}">
                <a16:creationId xmlns:a16="http://schemas.microsoft.com/office/drawing/2014/main" id="{42535F60-1A53-4AE6-8019-DA11E191B71F}"/>
              </a:ext>
            </a:extLst>
          </p:cNvPr>
          <p:cNvSpPr txBox="1"/>
          <p:nvPr/>
        </p:nvSpPr>
        <p:spPr>
          <a:xfrm>
            <a:off x="675327" y="89742"/>
            <a:ext cx="783869" cy="307777"/>
          </a:xfrm>
          <a:prstGeom prst="rect">
            <a:avLst/>
          </a:prstGeom>
          <a:noFill/>
        </p:spPr>
        <p:txBody>
          <a:bodyPr wrap="none" lIns="0" tIns="0" rIns="0" bIns="0" rtlCol="0" anchor="ctr" anchorCtr="0">
            <a:spAutoFit/>
          </a:bodyPr>
          <a:lstStyle/>
          <a:p>
            <a:r>
              <a:rPr lang="de-DE" sz="2000" dirty="0">
                <a:solidFill>
                  <a:srgbClr val="E01A4C"/>
                </a:solidFill>
                <a:latin typeface="Arial" panose="020B0604020202020204" pitchFamily="34" charset="0"/>
                <a:ea typeface="Source Sans Pro" panose="020B0503030403020204" pitchFamily="34" charset="0"/>
                <a:cs typeface="Arial" panose="020B0604020202020204" pitchFamily="34" charset="0"/>
              </a:rPr>
              <a:t>Archiv:</a:t>
            </a:r>
            <a:endParaRPr lang="de-CH" sz="2000" dirty="0">
              <a:solidFill>
                <a:srgbClr val="E01A4C"/>
              </a:solidFill>
              <a:latin typeface="Arial" panose="020B0604020202020204" pitchFamily="34" charset="0"/>
              <a:ea typeface="Source Sans Pro" panose="020B0503030403020204" pitchFamily="34" charset="0"/>
              <a:cs typeface="Arial" panose="020B0604020202020204" pitchFamily="34" charset="0"/>
            </a:endParaRPr>
          </a:p>
        </p:txBody>
      </p:sp>
      <p:sp>
        <p:nvSpPr>
          <p:cNvPr id="21" name="Textfeld 20">
            <a:extLst>
              <a:ext uri="{FF2B5EF4-FFF2-40B4-BE49-F238E27FC236}">
                <a16:creationId xmlns:a16="http://schemas.microsoft.com/office/drawing/2014/main" id="{76A1BE90-5DDC-4FDB-A1DD-4F47AB2DEE1C}"/>
              </a:ext>
            </a:extLst>
          </p:cNvPr>
          <p:cNvSpPr txBox="1"/>
          <p:nvPr/>
        </p:nvSpPr>
        <p:spPr>
          <a:xfrm>
            <a:off x="4273617" y="58965"/>
            <a:ext cx="7918382" cy="369332"/>
          </a:xfrm>
          <a:prstGeom prst="rect">
            <a:avLst/>
          </a:prstGeom>
          <a:noFill/>
        </p:spPr>
        <p:txBody>
          <a:bodyPr wrap="square" rtlCol="0">
            <a:spAutoFit/>
          </a:bodyPr>
          <a:lstStyle/>
          <a:p>
            <a:pPr algn="r"/>
            <a:r>
              <a:rPr lang="de-DE" dirty="0">
                <a:latin typeface="Arial" panose="020B0604020202020204" pitchFamily="34" charset="0"/>
                <a:ea typeface="Source Sans Pro" panose="020B0503030403020204" pitchFamily="34" charset="0"/>
                <a:cs typeface="Arial" panose="020B0604020202020204" pitchFamily="34" charset="0"/>
              </a:rPr>
              <a:t>→ Ändern per Drag &amp; Drop</a:t>
            </a:r>
            <a:endParaRPr lang="de-CH" b="1" dirty="0">
              <a:latin typeface="Arial" panose="020B0604020202020204" pitchFamily="34" charset="0"/>
              <a:ea typeface="Source Sans Pro" panose="020B0503030403020204" pitchFamily="34" charset="0"/>
              <a:cs typeface="Arial" panose="020B0604020202020204" pitchFamily="34" charset="0"/>
            </a:endParaRPr>
          </a:p>
        </p:txBody>
      </p:sp>
    </p:spTree>
    <p:extLst>
      <p:ext uri="{BB962C8B-B14F-4D97-AF65-F5344CB8AC3E}">
        <p14:creationId xmlns:p14="http://schemas.microsoft.com/office/powerpoint/2010/main" val="14819454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6547D271-C9DB-4FCE-A76F-F10911D7BA9E}"/>
              </a:ext>
            </a:extLst>
          </p:cNvPr>
          <p:cNvPicPr>
            <a:picLocks noChangeAspect="1"/>
          </p:cNvPicPr>
          <p:nvPr/>
        </p:nvPicPr>
        <p:blipFill rotWithShape="1">
          <a:blip r:embed="rId3">
            <a:extLst>
              <a:ext uri="{28A0092B-C50C-407E-A947-70E740481C1C}">
                <a14:useLocalDpi xmlns:a14="http://schemas.microsoft.com/office/drawing/2010/main" val="0"/>
              </a:ext>
            </a:extLst>
          </a:blip>
          <a:srcRect l="33774" t="34110" r="34569" b="55600"/>
          <a:stretch/>
        </p:blipFill>
        <p:spPr>
          <a:xfrm>
            <a:off x="713220" y="1209345"/>
            <a:ext cx="3172001" cy="1476278"/>
          </a:xfrm>
          <a:prstGeom prst="rect">
            <a:avLst/>
          </a:prstGeom>
        </p:spPr>
      </p:pic>
      <p:sp>
        <p:nvSpPr>
          <p:cNvPr id="2" name="Textfeld 1">
            <a:extLst>
              <a:ext uri="{FF2B5EF4-FFF2-40B4-BE49-F238E27FC236}">
                <a16:creationId xmlns:a16="http://schemas.microsoft.com/office/drawing/2014/main" id="{F36B14BB-57B3-4FD8-9576-BF4FAC74BF37}"/>
              </a:ext>
            </a:extLst>
          </p:cNvPr>
          <p:cNvSpPr txBox="1"/>
          <p:nvPr/>
        </p:nvSpPr>
        <p:spPr>
          <a:xfrm>
            <a:off x="675327" y="89742"/>
            <a:ext cx="1538883" cy="307777"/>
          </a:xfrm>
          <a:prstGeom prst="rect">
            <a:avLst/>
          </a:prstGeom>
          <a:noFill/>
        </p:spPr>
        <p:txBody>
          <a:bodyPr wrap="none" lIns="0" tIns="0" rIns="0" bIns="0" rtlCol="0" anchor="ctr" anchorCtr="0">
            <a:spAutoFit/>
          </a:bodyPr>
          <a:lstStyle/>
          <a:p>
            <a:r>
              <a:rPr lang="de-DE" sz="2000" dirty="0">
                <a:solidFill>
                  <a:srgbClr val="E01A4C"/>
                </a:solidFill>
                <a:latin typeface="Arial" panose="020B0604020202020204" pitchFamily="34" charset="0"/>
                <a:ea typeface="Source Sans Pro" panose="020B0503030403020204" pitchFamily="34" charset="0"/>
                <a:cs typeface="Arial" panose="020B0604020202020204" pitchFamily="34" charset="0"/>
              </a:rPr>
              <a:t>Zusatzmodul:</a:t>
            </a:r>
            <a:endParaRPr lang="de-CH" sz="2000" dirty="0">
              <a:solidFill>
                <a:srgbClr val="E01A4C"/>
              </a:solidFill>
              <a:latin typeface="Arial" panose="020B0604020202020204" pitchFamily="34" charset="0"/>
              <a:ea typeface="Source Sans Pro" panose="020B0503030403020204" pitchFamily="34" charset="0"/>
              <a:cs typeface="Arial" panose="020B0604020202020204" pitchFamily="34" charset="0"/>
            </a:endParaRPr>
          </a:p>
        </p:txBody>
      </p:sp>
      <p:sp>
        <p:nvSpPr>
          <p:cNvPr id="3" name="Textfeld 2">
            <a:extLst>
              <a:ext uri="{FF2B5EF4-FFF2-40B4-BE49-F238E27FC236}">
                <a16:creationId xmlns:a16="http://schemas.microsoft.com/office/drawing/2014/main" id="{195E6CD5-011B-4F7F-8B14-85D9979B422A}"/>
              </a:ext>
            </a:extLst>
          </p:cNvPr>
          <p:cNvSpPr txBox="1"/>
          <p:nvPr/>
        </p:nvSpPr>
        <p:spPr>
          <a:xfrm>
            <a:off x="2448232" y="58965"/>
            <a:ext cx="9743767" cy="369332"/>
          </a:xfrm>
          <a:prstGeom prst="rect">
            <a:avLst/>
          </a:prstGeom>
          <a:noFill/>
        </p:spPr>
        <p:txBody>
          <a:bodyPr wrap="square" rtlCol="0">
            <a:spAutoFit/>
          </a:bodyPr>
          <a:lstStyle/>
          <a:p>
            <a:pPr algn="r"/>
            <a:r>
              <a:rPr lang="de-DE" dirty="0">
                <a:latin typeface="Arial" panose="020B0604020202020204" pitchFamily="34" charset="0"/>
                <a:ea typeface="Source Sans Pro" panose="020B0503030403020204" pitchFamily="34" charset="0"/>
                <a:cs typeface="Arial" panose="020B0604020202020204" pitchFamily="34" charset="0"/>
              </a:rPr>
              <a:t>→ Rasch alle wichtigen Leute informieren und miteinander die nächsten Schritte besprechen</a:t>
            </a:r>
            <a:endParaRPr lang="de-CH" b="1" dirty="0">
              <a:latin typeface="Arial" panose="020B0604020202020204" pitchFamily="34" charset="0"/>
              <a:ea typeface="Source Sans Pro" panose="020B0503030403020204" pitchFamily="34" charset="0"/>
              <a:cs typeface="Arial" panose="020B0604020202020204" pitchFamily="34" charset="0"/>
            </a:endParaRPr>
          </a:p>
        </p:txBody>
      </p:sp>
      <p:sp>
        <p:nvSpPr>
          <p:cNvPr id="48" name="Foliennummernplatzhalter 47">
            <a:extLst>
              <a:ext uri="{FF2B5EF4-FFF2-40B4-BE49-F238E27FC236}">
                <a16:creationId xmlns:a16="http://schemas.microsoft.com/office/drawing/2014/main" id="{40C0E525-7EBE-4FBC-AF29-5F306C7E800F}"/>
              </a:ext>
            </a:extLst>
          </p:cNvPr>
          <p:cNvSpPr>
            <a:spLocks noGrp="1"/>
          </p:cNvSpPr>
          <p:nvPr>
            <p:ph type="sldNum" sz="quarter" idx="12"/>
          </p:nvPr>
        </p:nvSpPr>
        <p:spPr/>
        <p:txBody>
          <a:bodyPr/>
          <a:lstStyle/>
          <a:p>
            <a:fld id="{F98657C1-4E24-44B1-8FBA-D4501D7501C4}" type="slidenum">
              <a:rPr lang="de-CH" smtClean="0">
                <a:latin typeface="Arial" panose="020B0604020202020204" pitchFamily="34" charset="0"/>
                <a:cs typeface="Arial" panose="020B0604020202020204" pitchFamily="34" charset="0"/>
              </a:rPr>
              <a:pPr/>
              <a:t>21</a:t>
            </a:fld>
            <a:endParaRPr lang="de-CH"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3724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5B13C107-CB8F-4339-BB29-6FDC6B33037C}"/>
              </a:ext>
            </a:extLst>
          </p:cNvPr>
          <p:cNvPicPr>
            <a:picLocks noChangeAspect="1"/>
          </p:cNvPicPr>
          <p:nvPr/>
        </p:nvPicPr>
        <p:blipFill rotWithShape="1">
          <a:blip r:embed="rId3"/>
          <a:srcRect b="2412"/>
          <a:stretch/>
        </p:blipFill>
        <p:spPr>
          <a:xfrm>
            <a:off x="737440" y="2643971"/>
            <a:ext cx="4519591" cy="3362860"/>
          </a:xfrm>
          <a:prstGeom prst="rect">
            <a:avLst/>
          </a:prstGeom>
        </p:spPr>
      </p:pic>
      <p:sp>
        <p:nvSpPr>
          <p:cNvPr id="2" name="Textfeld 1">
            <a:extLst>
              <a:ext uri="{FF2B5EF4-FFF2-40B4-BE49-F238E27FC236}">
                <a16:creationId xmlns:a16="http://schemas.microsoft.com/office/drawing/2014/main" id="{F36B14BB-57B3-4FD8-9576-BF4FAC74BF37}"/>
              </a:ext>
            </a:extLst>
          </p:cNvPr>
          <p:cNvSpPr txBox="1"/>
          <p:nvPr/>
        </p:nvSpPr>
        <p:spPr>
          <a:xfrm>
            <a:off x="675327" y="89742"/>
            <a:ext cx="1538883" cy="307777"/>
          </a:xfrm>
          <a:prstGeom prst="rect">
            <a:avLst/>
          </a:prstGeom>
          <a:noFill/>
        </p:spPr>
        <p:txBody>
          <a:bodyPr wrap="none" lIns="0" tIns="0" rIns="0" bIns="0" rtlCol="0" anchor="ctr" anchorCtr="0">
            <a:spAutoFit/>
          </a:bodyPr>
          <a:lstStyle/>
          <a:p>
            <a:r>
              <a:rPr lang="de-DE" sz="2000" dirty="0">
                <a:solidFill>
                  <a:srgbClr val="E01A4C"/>
                </a:solidFill>
                <a:latin typeface="Arial" panose="020B0604020202020204" pitchFamily="34" charset="0"/>
                <a:ea typeface="Source Sans Pro" panose="020B0503030403020204" pitchFamily="34" charset="0"/>
                <a:cs typeface="Arial" panose="020B0604020202020204" pitchFamily="34" charset="0"/>
              </a:rPr>
              <a:t>Zusatzmodul:</a:t>
            </a:r>
            <a:endParaRPr lang="de-CH" sz="2000" dirty="0">
              <a:solidFill>
                <a:srgbClr val="E01A4C"/>
              </a:solidFill>
              <a:latin typeface="Arial" panose="020B0604020202020204" pitchFamily="34" charset="0"/>
              <a:ea typeface="Source Sans Pro" panose="020B0503030403020204" pitchFamily="34" charset="0"/>
              <a:cs typeface="Arial" panose="020B0604020202020204" pitchFamily="34" charset="0"/>
            </a:endParaRPr>
          </a:p>
        </p:txBody>
      </p:sp>
      <p:sp>
        <p:nvSpPr>
          <p:cNvPr id="3" name="Textfeld 2">
            <a:extLst>
              <a:ext uri="{FF2B5EF4-FFF2-40B4-BE49-F238E27FC236}">
                <a16:creationId xmlns:a16="http://schemas.microsoft.com/office/drawing/2014/main" id="{195E6CD5-011B-4F7F-8B14-85D9979B422A}"/>
              </a:ext>
            </a:extLst>
          </p:cNvPr>
          <p:cNvSpPr txBox="1"/>
          <p:nvPr/>
        </p:nvSpPr>
        <p:spPr>
          <a:xfrm>
            <a:off x="2448232" y="58965"/>
            <a:ext cx="9743767" cy="369332"/>
          </a:xfrm>
          <a:prstGeom prst="rect">
            <a:avLst/>
          </a:prstGeom>
          <a:noFill/>
        </p:spPr>
        <p:txBody>
          <a:bodyPr wrap="square" rtlCol="0">
            <a:spAutoFit/>
          </a:bodyPr>
          <a:lstStyle/>
          <a:p>
            <a:pPr algn="r"/>
            <a:r>
              <a:rPr lang="de-DE" dirty="0">
                <a:latin typeface="Arial" panose="020B0604020202020204" pitchFamily="34" charset="0"/>
                <a:ea typeface="Source Sans Pro" panose="020B0503030403020204" pitchFamily="34" charset="0"/>
                <a:cs typeface="Arial" panose="020B0604020202020204" pitchFamily="34" charset="0"/>
              </a:rPr>
              <a:t>→ Rasch alle wichtigen Leute informieren und miteinander die nächsten Schritte besprechen</a:t>
            </a:r>
            <a:endParaRPr lang="de-CH" b="1" dirty="0">
              <a:latin typeface="Arial" panose="020B0604020202020204" pitchFamily="34" charset="0"/>
              <a:ea typeface="Source Sans Pro" panose="020B0503030403020204" pitchFamily="34" charset="0"/>
              <a:cs typeface="Arial" panose="020B0604020202020204" pitchFamily="34" charset="0"/>
            </a:endParaRPr>
          </a:p>
        </p:txBody>
      </p:sp>
      <p:sp>
        <p:nvSpPr>
          <p:cNvPr id="48" name="Foliennummernplatzhalter 47">
            <a:extLst>
              <a:ext uri="{FF2B5EF4-FFF2-40B4-BE49-F238E27FC236}">
                <a16:creationId xmlns:a16="http://schemas.microsoft.com/office/drawing/2014/main" id="{40C0E525-7EBE-4FBC-AF29-5F306C7E800F}"/>
              </a:ext>
            </a:extLst>
          </p:cNvPr>
          <p:cNvSpPr>
            <a:spLocks noGrp="1"/>
          </p:cNvSpPr>
          <p:nvPr>
            <p:ph type="sldNum" sz="quarter" idx="12"/>
          </p:nvPr>
        </p:nvSpPr>
        <p:spPr/>
        <p:txBody>
          <a:bodyPr/>
          <a:lstStyle/>
          <a:p>
            <a:fld id="{F98657C1-4E24-44B1-8FBA-D4501D7501C4}" type="slidenum">
              <a:rPr lang="de-CH" smtClean="0">
                <a:latin typeface="Arial" panose="020B0604020202020204" pitchFamily="34" charset="0"/>
                <a:cs typeface="Arial" panose="020B0604020202020204" pitchFamily="34" charset="0"/>
              </a:rPr>
              <a:pPr/>
              <a:t>22</a:t>
            </a:fld>
            <a:endParaRPr lang="de-CH" dirty="0">
              <a:latin typeface="Arial" panose="020B0604020202020204" pitchFamily="34" charset="0"/>
              <a:cs typeface="Arial" panose="020B0604020202020204" pitchFamily="34" charset="0"/>
            </a:endParaRPr>
          </a:p>
        </p:txBody>
      </p:sp>
      <p:pic>
        <p:nvPicPr>
          <p:cNvPr id="31" name="Grafik 30">
            <a:extLst>
              <a:ext uri="{FF2B5EF4-FFF2-40B4-BE49-F238E27FC236}">
                <a16:creationId xmlns:a16="http://schemas.microsoft.com/office/drawing/2014/main" id="{7D136D0E-B468-4061-8237-CAF9A09B8CA1}"/>
              </a:ext>
            </a:extLst>
          </p:cNvPr>
          <p:cNvPicPr>
            <a:picLocks noChangeAspect="1"/>
          </p:cNvPicPr>
          <p:nvPr/>
        </p:nvPicPr>
        <p:blipFill rotWithShape="1">
          <a:blip r:embed="rId4">
            <a:extLst>
              <a:ext uri="{28A0092B-C50C-407E-A947-70E740481C1C}">
                <a14:useLocalDpi xmlns:a14="http://schemas.microsoft.com/office/drawing/2010/main" val="0"/>
              </a:ext>
            </a:extLst>
          </a:blip>
          <a:srcRect l="2920" t="34340" r="65423" b="55370"/>
          <a:stretch/>
        </p:blipFill>
        <p:spPr>
          <a:xfrm>
            <a:off x="817755" y="1237300"/>
            <a:ext cx="3172001" cy="1476278"/>
          </a:xfrm>
          <a:prstGeom prst="rect">
            <a:avLst/>
          </a:prstGeom>
        </p:spPr>
      </p:pic>
    </p:spTree>
    <p:extLst>
      <p:ext uri="{BB962C8B-B14F-4D97-AF65-F5344CB8AC3E}">
        <p14:creationId xmlns:p14="http://schemas.microsoft.com/office/powerpoint/2010/main" val="3897184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36B14BB-57B3-4FD8-9576-BF4FAC74BF37}"/>
              </a:ext>
            </a:extLst>
          </p:cNvPr>
          <p:cNvSpPr txBox="1"/>
          <p:nvPr/>
        </p:nvSpPr>
        <p:spPr>
          <a:xfrm>
            <a:off x="675327" y="89742"/>
            <a:ext cx="1253548" cy="307777"/>
          </a:xfrm>
          <a:prstGeom prst="rect">
            <a:avLst/>
          </a:prstGeom>
          <a:noFill/>
        </p:spPr>
        <p:txBody>
          <a:bodyPr wrap="none" lIns="0" tIns="0" rIns="0" bIns="0" rtlCol="0" anchor="ctr" anchorCtr="0">
            <a:spAutoFit/>
          </a:bodyPr>
          <a:lstStyle/>
          <a:p>
            <a:r>
              <a:rPr lang="de-DE" sz="2000" dirty="0">
                <a:solidFill>
                  <a:srgbClr val="E01A4C"/>
                </a:solidFill>
                <a:latin typeface="Arial" panose="020B0604020202020204" pitchFamily="34" charset="0"/>
                <a:ea typeface="Source Sans Pro" panose="020B0503030403020204" pitchFamily="34" charset="0"/>
                <a:cs typeface="Arial" panose="020B0604020202020204" pitchFamily="34" charset="0"/>
              </a:rPr>
              <a:t>Datenpark:</a:t>
            </a:r>
            <a:endParaRPr lang="de-CH" sz="2000" dirty="0">
              <a:solidFill>
                <a:srgbClr val="E01A4C"/>
              </a:solidFill>
              <a:latin typeface="Arial" panose="020B0604020202020204" pitchFamily="34" charset="0"/>
              <a:ea typeface="Source Sans Pro" panose="020B0503030403020204" pitchFamily="34" charset="0"/>
              <a:cs typeface="Arial" panose="020B0604020202020204" pitchFamily="34" charset="0"/>
            </a:endParaRPr>
          </a:p>
        </p:txBody>
      </p:sp>
      <p:sp>
        <p:nvSpPr>
          <p:cNvPr id="3" name="Textfeld 2">
            <a:extLst>
              <a:ext uri="{FF2B5EF4-FFF2-40B4-BE49-F238E27FC236}">
                <a16:creationId xmlns:a16="http://schemas.microsoft.com/office/drawing/2014/main" id="{195E6CD5-011B-4F7F-8B14-85D9979B422A}"/>
              </a:ext>
            </a:extLst>
          </p:cNvPr>
          <p:cNvSpPr txBox="1"/>
          <p:nvPr/>
        </p:nvSpPr>
        <p:spPr>
          <a:xfrm>
            <a:off x="4994703" y="58965"/>
            <a:ext cx="7197296" cy="369332"/>
          </a:xfrm>
          <a:prstGeom prst="rect">
            <a:avLst/>
          </a:prstGeom>
          <a:noFill/>
        </p:spPr>
        <p:txBody>
          <a:bodyPr wrap="square" rtlCol="0">
            <a:spAutoFit/>
          </a:bodyPr>
          <a:lstStyle/>
          <a:p>
            <a:pPr algn="r"/>
            <a:r>
              <a:rPr lang="de-DE" dirty="0">
                <a:latin typeface="Arial" panose="020B0604020202020204" pitchFamily="34" charset="0"/>
                <a:ea typeface="Source Sans Pro" panose="020B0503030403020204" pitchFamily="34" charset="0"/>
                <a:cs typeface="Arial" panose="020B0604020202020204" pitchFamily="34" charset="0"/>
              </a:rPr>
              <a:t>→ </a:t>
            </a:r>
            <a:r>
              <a:rPr lang="de-CH" dirty="0">
                <a:latin typeface="Arial" panose="020B0604020202020204" pitchFamily="34" charset="0"/>
                <a:cs typeface="Arial" panose="020B0604020202020204" pitchFamily="34" charset="0"/>
              </a:rPr>
              <a:t>Verantwortungsvoll – in jeder Hinsicht</a:t>
            </a:r>
            <a:endParaRPr lang="de-CH" b="1" dirty="0">
              <a:latin typeface="Arial" panose="020B0604020202020204" pitchFamily="34" charset="0"/>
              <a:ea typeface="Source Sans Pro" panose="020B0503030403020204" pitchFamily="34" charset="0"/>
              <a:cs typeface="Arial" panose="020B0604020202020204" pitchFamily="34" charset="0"/>
            </a:endParaRPr>
          </a:p>
        </p:txBody>
      </p:sp>
      <p:sp>
        <p:nvSpPr>
          <p:cNvPr id="48" name="Foliennummernplatzhalter 47">
            <a:extLst>
              <a:ext uri="{FF2B5EF4-FFF2-40B4-BE49-F238E27FC236}">
                <a16:creationId xmlns:a16="http://schemas.microsoft.com/office/drawing/2014/main" id="{40C0E525-7EBE-4FBC-AF29-5F306C7E800F}"/>
              </a:ext>
            </a:extLst>
          </p:cNvPr>
          <p:cNvSpPr>
            <a:spLocks noGrp="1"/>
          </p:cNvSpPr>
          <p:nvPr>
            <p:ph type="sldNum" sz="quarter" idx="12"/>
          </p:nvPr>
        </p:nvSpPr>
        <p:spPr>
          <a:xfrm>
            <a:off x="350455" y="52730"/>
            <a:ext cx="285650" cy="365125"/>
          </a:xfrm>
        </p:spPr>
        <p:txBody>
          <a:bodyPr/>
          <a:lstStyle/>
          <a:p>
            <a:fld id="{F98657C1-4E24-44B1-8FBA-D4501D7501C4}" type="slidenum">
              <a:rPr lang="de-CH" sz="700" smtClean="0">
                <a:latin typeface="Arial" panose="020B0604020202020204" pitchFamily="34" charset="0"/>
                <a:cs typeface="Arial" panose="020B0604020202020204" pitchFamily="34" charset="0"/>
              </a:rPr>
              <a:pPr/>
              <a:t>23</a:t>
            </a:fld>
            <a:endParaRPr lang="de-CH" sz="700" dirty="0">
              <a:latin typeface="Arial" panose="020B0604020202020204" pitchFamily="34" charset="0"/>
              <a:cs typeface="Arial" panose="020B0604020202020204" pitchFamily="34" charset="0"/>
            </a:endParaRPr>
          </a:p>
        </p:txBody>
      </p:sp>
      <p:pic>
        <p:nvPicPr>
          <p:cNvPr id="12" name="Grafik 11">
            <a:extLst>
              <a:ext uri="{FF2B5EF4-FFF2-40B4-BE49-F238E27FC236}">
                <a16:creationId xmlns:a16="http://schemas.microsoft.com/office/drawing/2014/main" id="{6C32F33B-8506-4797-B887-FEB64DF92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603" y="2874398"/>
            <a:ext cx="1800000" cy="1350000"/>
          </a:xfrm>
          <a:prstGeom prst="rect">
            <a:avLst/>
          </a:prstGeom>
        </p:spPr>
      </p:pic>
      <p:pic>
        <p:nvPicPr>
          <p:cNvPr id="15" name="Grafik 14">
            <a:extLst>
              <a:ext uri="{FF2B5EF4-FFF2-40B4-BE49-F238E27FC236}">
                <a16:creationId xmlns:a16="http://schemas.microsoft.com/office/drawing/2014/main" id="{8CB047A8-1CCA-4332-B44D-655E27B9A8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884" y="1189589"/>
            <a:ext cx="1800000" cy="1350000"/>
          </a:xfrm>
          <a:prstGeom prst="rect">
            <a:avLst/>
          </a:prstGeom>
        </p:spPr>
      </p:pic>
      <p:sp>
        <p:nvSpPr>
          <p:cNvPr id="36" name="Textfeld 35">
            <a:extLst>
              <a:ext uri="{FF2B5EF4-FFF2-40B4-BE49-F238E27FC236}">
                <a16:creationId xmlns:a16="http://schemas.microsoft.com/office/drawing/2014/main" id="{42C94951-CA00-4BAB-B66F-0EB09165E8FF}"/>
              </a:ext>
            </a:extLst>
          </p:cNvPr>
          <p:cNvSpPr txBox="1"/>
          <p:nvPr/>
        </p:nvSpPr>
        <p:spPr>
          <a:xfrm>
            <a:off x="2102555" y="3389051"/>
            <a:ext cx="4880404" cy="369332"/>
          </a:xfrm>
          <a:prstGeom prst="rect">
            <a:avLst/>
          </a:prstGeom>
          <a:noFill/>
        </p:spPr>
        <p:txBody>
          <a:bodyPr wrap="square">
            <a:spAutoFit/>
          </a:bodyPr>
          <a:lstStyle/>
          <a:p>
            <a:r>
              <a:rPr lang="de-CH" dirty="0">
                <a:latin typeface="Arial" panose="020B0604020202020204" pitchFamily="34" charset="0"/>
                <a:ea typeface="Source Sans Pro" panose="020B0503030403020204" pitchFamily="34" charset="0"/>
                <a:cs typeface="Arial" panose="020B0604020202020204" pitchFamily="34" charset="0"/>
              </a:rPr>
              <a:t>128bit SSL-verschlüsselte Datenübertragung</a:t>
            </a:r>
          </a:p>
        </p:txBody>
      </p:sp>
      <p:sp>
        <p:nvSpPr>
          <p:cNvPr id="37" name="Textfeld 36">
            <a:extLst>
              <a:ext uri="{FF2B5EF4-FFF2-40B4-BE49-F238E27FC236}">
                <a16:creationId xmlns:a16="http://schemas.microsoft.com/office/drawing/2014/main" id="{F2048E9E-9ED9-48FF-9AFC-1F274D4C95D2}"/>
              </a:ext>
            </a:extLst>
          </p:cNvPr>
          <p:cNvSpPr txBox="1"/>
          <p:nvPr/>
        </p:nvSpPr>
        <p:spPr>
          <a:xfrm>
            <a:off x="2102555" y="5073860"/>
            <a:ext cx="7329818" cy="369332"/>
          </a:xfrm>
          <a:prstGeom prst="rect">
            <a:avLst/>
          </a:prstGeom>
          <a:noFill/>
        </p:spPr>
        <p:txBody>
          <a:bodyPr wrap="square">
            <a:spAutoFit/>
          </a:bodyPr>
          <a:lstStyle/>
          <a:p>
            <a:r>
              <a:rPr lang="de-DE" dirty="0">
                <a:latin typeface="Arial" panose="020B0604020202020204" pitchFamily="34" charset="0"/>
                <a:ea typeface="Source Sans Pro" panose="020B0503030403020204" pitchFamily="34" charset="0"/>
                <a:cs typeface="Arial" panose="020B0604020202020204" pitchFamily="34" charset="0"/>
              </a:rPr>
              <a:t>Hosting auf Schweizer Servern (FINMA &amp; ISO 27001 zertifiziert)</a:t>
            </a:r>
            <a:endParaRPr lang="de-CH" dirty="0">
              <a:latin typeface="Arial" panose="020B0604020202020204" pitchFamily="34" charset="0"/>
              <a:ea typeface="Source Sans Pro" panose="020B0503030403020204" pitchFamily="34" charset="0"/>
              <a:cs typeface="Arial" panose="020B0604020202020204" pitchFamily="34" charset="0"/>
            </a:endParaRPr>
          </a:p>
        </p:txBody>
      </p:sp>
      <p:sp>
        <p:nvSpPr>
          <p:cNvPr id="39" name="Textfeld 38">
            <a:extLst>
              <a:ext uri="{FF2B5EF4-FFF2-40B4-BE49-F238E27FC236}">
                <a16:creationId xmlns:a16="http://schemas.microsoft.com/office/drawing/2014/main" id="{34A52B31-6F76-4A10-883B-05BBB5BDC7E0}"/>
              </a:ext>
            </a:extLst>
          </p:cNvPr>
          <p:cNvSpPr txBox="1"/>
          <p:nvPr/>
        </p:nvSpPr>
        <p:spPr>
          <a:xfrm>
            <a:off x="2102555" y="1756560"/>
            <a:ext cx="6779212" cy="369332"/>
          </a:xfrm>
          <a:prstGeom prst="rect">
            <a:avLst/>
          </a:prstGeom>
          <a:noFill/>
        </p:spPr>
        <p:txBody>
          <a:bodyPr wrap="square">
            <a:spAutoFit/>
          </a:bodyPr>
          <a:lstStyle/>
          <a:p>
            <a:r>
              <a:rPr lang="de-DE" dirty="0">
                <a:latin typeface="Arial" panose="020B0604020202020204" pitchFamily="34" charset="0"/>
                <a:ea typeface="Source Sans Pro" panose="020B0503030403020204" pitchFamily="34" charset="0"/>
                <a:cs typeface="Arial" panose="020B0604020202020204" pitchFamily="34" charset="0"/>
              </a:rPr>
              <a:t>Server-Betrieb ausschliesslich mit erneuerbaren Energien </a:t>
            </a:r>
            <a:endParaRPr lang="de-CH" dirty="0">
              <a:latin typeface="Arial" panose="020B0604020202020204" pitchFamily="34" charset="0"/>
              <a:ea typeface="Source Sans Pro" panose="020B0503030403020204" pitchFamily="34" charset="0"/>
              <a:cs typeface="Arial" panose="020B0604020202020204" pitchFamily="34" charset="0"/>
            </a:endParaRPr>
          </a:p>
        </p:txBody>
      </p:sp>
      <p:pic>
        <p:nvPicPr>
          <p:cNvPr id="40" name="Grafik 39">
            <a:extLst>
              <a:ext uri="{FF2B5EF4-FFF2-40B4-BE49-F238E27FC236}">
                <a16:creationId xmlns:a16="http://schemas.microsoft.com/office/drawing/2014/main" id="{6C5FFE71-925E-443A-B79A-EEFDD1C32F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603" y="4559207"/>
            <a:ext cx="1800000" cy="1350000"/>
          </a:xfrm>
          <a:prstGeom prst="rect">
            <a:avLst/>
          </a:prstGeom>
        </p:spPr>
      </p:pic>
    </p:spTree>
    <p:extLst>
      <p:ext uri="{BB962C8B-B14F-4D97-AF65-F5344CB8AC3E}">
        <p14:creationId xmlns:p14="http://schemas.microsoft.com/office/powerpoint/2010/main" val="33014487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36B14BB-57B3-4FD8-9576-BF4FAC74BF37}"/>
              </a:ext>
            </a:extLst>
          </p:cNvPr>
          <p:cNvSpPr txBox="1"/>
          <p:nvPr/>
        </p:nvSpPr>
        <p:spPr>
          <a:xfrm>
            <a:off x="675327" y="89742"/>
            <a:ext cx="2252220" cy="307777"/>
          </a:xfrm>
          <a:prstGeom prst="rect">
            <a:avLst/>
          </a:prstGeom>
          <a:noFill/>
        </p:spPr>
        <p:txBody>
          <a:bodyPr wrap="none" lIns="0" tIns="0" rIns="0" bIns="0" rtlCol="0" anchor="ctr" anchorCtr="0">
            <a:spAutoFit/>
          </a:bodyPr>
          <a:lstStyle/>
          <a:p>
            <a:r>
              <a:rPr lang="de-DE" sz="2000" dirty="0">
                <a:solidFill>
                  <a:srgbClr val="E01A4C"/>
                </a:solidFill>
                <a:latin typeface="Arial" panose="020B0604020202020204" pitchFamily="34" charset="0"/>
                <a:ea typeface="Source Sans Pro" panose="020B0503030403020204" pitchFamily="34" charset="0"/>
                <a:cs typeface="Arial" panose="020B0604020202020204" pitchFamily="34" charset="0"/>
              </a:rPr>
              <a:t>Eigene Datenbank: </a:t>
            </a:r>
            <a:endParaRPr lang="de-CH" sz="2000" dirty="0">
              <a:solidFill>
                <a:srgbClr val="E01A4C"/>
              </a:solidFill>
              <a:latin typeface="Arial" panose="020B0604020202020204" pitchFamily="34" charset="0"/>
              <a:ea typeface="Source Sans Pro" panose="020B0503030403020204" pitchFamily="34" charset="0"/>
              <a:cs typeface="Arial" panose="020B0604020202020204" pitchFamily="34" charset="0"/>
            </a:endParaRPr>
          </a:p>
        </p:txBody>
      </p:sp>
      <p:sp>
        <p:nvSpPr>
          <p:cNvPr id="3" name="Textfeld 2">
            <a:extLst>
              <a:ext uri="{FF2B5EF4-FFF2-40B4-BE49-F238E27FC236}">
                <a16:creationId xmlns:a16="http://schemas.microsoft.com/office/drawing/2014/main" id="{195E6CD5-011B-4F7F-8B14-85D9979B422A}"/>
              </a:ext>
            </a:extLst>
          </p:cNvPr>
          <p:cNvSpPr txBox="1"/>
          <p:nvPr/>
        </p:nvSpPr>
        <p:spPr>
          <a:xfrm>
            <a:off x="4994703" y="58965"/>
            <a:ext cx="7197296" cy="369332"/>
          </a:xfrm>
          <a:prstGeom prst="rect">
            <a:avLst/>
          </a:prstGeom>
          <a:noFill/>
        </p:spPr>
        <p:txBody>
          <a:bodyPr wrap="square" rtlCol="0">
            <a:spAutoFit/>
          </a:bodyPr>
          <a:lstStyle/>
          <a:p>
            <a:pPr algn="r"/>
            <a:r>
              <a:rPr lang="de-DE" dirty="0">
                <a:latin typeface="Arial" panose="020B0604020202020204" pitchFamily="34" charset="0"/>
                <a:ea typeface="Source Sans Pro" panose="020B0503030403020204" pitchFamily="34" charset="0"/>
                <a:cs typeface="Arial" panose="020B0604020202020204" pitchFamily="34" charset="0"/>
              </a:rPr>
              <a:t>→ </a:t>
            </a:r>
            <a:r>
              <a:rPr lang="de-DE" sz="1800" dirty="0">
                <a:latin typeface="Arial" panose="020B0604020202020204" pitchFamily="34" charset="0"/>
                <a:ea typeface="Source Sans Pro" panose="020B0503030403020204" pitchFamily="34" charset="0"/>
                <a:cs typeface="Arial" panose="020B0604020202020204" pitchFamily="34" charset="0"/>
              </a:rPr>
              <a:t>Unabhängig von unserer IT – bei Cyberangriff genau das Richtige</a:t>
            </a:r>
            <a:endParaRPr lang="de-CH" b="1" dirty="0">
              <a:latin typeface="Arial" panose="020B0604020202020204" pitchFamily="34" charset="0"/>
              <a:ea typeface="Source Sans Pro" panose="020B0503030403020204" pitchFamily="34" charset="0"/>
              <a:cs typeface="Arial" panose="020B0604020202020204" pitchFamily="34" charset="0"/>
            </a:endParaRPr>
          </a:p>
        </p:txBody>
      </p:sp>
      <p:pic>
        <p:nvPicPr>
          <p:cNvPr id="16" name="Grafik 15" descr="Goldfischglas mit einfarbiger Füllung">
            <a:extLst>
              <a:ext uri="{FF2B5EF4-FFF2-40B4-BE49-F238E27FC236}">
                <a16:creationId xmlns:a16="http://schemas.microsoft.com/office/drawing/2014/main" id="{4966100E-4470-4671-B52B-2323D49C83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04427" y="2893107"/>
            <a:ext cx="1996330" cy="1996330"/>
          </a:xfrm>
          <a:prstGeom prst="rect">
            <a:avLst/>
          </a:prstGeom>
        </p:spPr>
      </p:pic>
      <p:sp>
        <p:nvSpPr>
          <p:cNvPr id="48" name="Foliennummernplatzhalter 47">
            <a:extLst>
              <a:ext uri="{FF2B5EF4-FFF2-40B4-BE49-F238E27FC236}">
                <a16:creationId xmlns:a16="http://schemas.microsoft.com/office/drawing/2014/main" id="{40C0E525-7EBE-4FBC-AF29-5F306C7E800F}"/>
              </a:ext>
            </a:extLst>
          </p:cNvPr>
          <p:cNvSpPr>
            <a:spLocks noGrp="1"/>
          </p:cNvSpPr>
          <p:nvPr>
            <p:ph type="sldNum" sz="quarter" idx="12"/>
          </p:nvPr>
        </p:nvSpPr>
        <p:spPr>
          <a:xfrm>
            <a:off x="389677" y="58965"/>
            <a:ext cx="285650" cy="365125"/>
          </a:xfrm>
        </p:spPr>
        <p:txBody>
          <a:bodyPr/>
          <a:lstStyle/>
          <a:p>
            <a:fld id="{F98657C1-4E24-44B1-8FBA-D4501D7501C4}" type="slidenum">
              <a:rPr lang="de-CH" sz="700" smtClean="0">
                <a:latin typeface="Arial" panose="020B0604020202020204" pitchFamily="34" charset="0"/>
                <a:cs typeface="Arial" panose="020B0604020202020204" pitchFamily="34" charset="0"/>
              </a:rPr>
              <a:pPr/>
              <a:t>24</a:t>
            </a:fld>
            <a:endParaRPr lang="de-CH" sz="700" dirty="0">
              <a:latin typeface="Arial" panose="020B0604020202020204" pitchFamily="34" charset="0"/>
              <a:cs typeface="Arial" panose="020B0604020202020204" pitchFamily="34" charset="0"/>
            </a:endParaRPr>
          </a:p>
        </p:txBody>
      </p:sp>
      <p:pic>
        <p:nvPicPr>
          <p:cNvPr id="29" name="Grafik 28">
            <a:extLst>
              <a:ext uri="{FF2B5EF4-FFF2-40B4-BE49-F238E27FC236}">
                <a16:creationId xmlns:a16="http://schemas.microsoft.com/office/drawing/2014/main" id="{197CC0FA-1716-4F5D-8D3B-694EA84082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2607" y="4549480"/>
            <a:ext cx="1800000" cy="1350000"/>
          </a:xfrm>
          <a:prstGeom prst="rect">
            <a:avLst/>
          </a:prstGeom>
        </p:spPr>
      </p:pic>
    </p:spTree>
    <p:extLst>
      <p:ext uri="{BB962C8B-B14F-4D97-AF65-F5344CB8AC3E}">
        <p14:creationId xmlns:p14="http://schemas.microsoft.com/office/powerpoint/2010/main" val="26341552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36B14BB-57B3-4FD8-9576-BF4FAC74BF37}"/>
              </a:ext>
            </a:extLst>
          </p:cNvPr>
          <p:cNvSpPr txBox="1"/>
          <p:nvPr/>
        </p:nvSpPr>
        <p:spPr>
          <a:xfrm>
            <a:off x="675327" y="89742"/>
            <a:ext cx="2252220" cy="307777"/>
          </a:xfrm>
          <a:prstGeom prst="rect">
            <a:avLst/>
          </a:prstGeom>
          <a:noFill/>
        </p:spPr>
        <p:txBody>
          <a:bodyPr wrap="none" lIns="0" tIns="0" rIns="0" bIns="0" rtlCol="0" anchor="ctr" anchorCtr="0">
            <a:spAutoFit/>
          </a:bodyPr>
          <a:lstStyle/>
          <a:p>
            <a:r>
              <a:rPr lang="de-DE" sz="2000" dirty="0">
                <a:solidFill>
                  <a:srgbClr val="E01A4C"/>
                </a:solidFill>
                <a:latin typeface="Arial" panose="020B0604020202020204" pitchFamily="34" charset="0"/>
                <a:ea typeface="Source Sans Pro" panose="020B0503030403020204" pitchFamily="34" charset="0"/>
                <a:cs typeface="Arial" panose="020B0604020202020204" pitchFamily="34" charset="0"/>
              </a:rPr>
              <a:t>Eigene Datenbank: </a:t>
            </a:r>
            <a:endParaRPr lang="de-CH" sz="2000" dirty="0">
              <a:solidFill>
                <a:srgbClr val="E01A4C"/>
              </a:solidFill>
              <a:latin typeface="Arial" panose="020B0604020202020204" pitchFamily="34" charset="0"/>
              <a:ea typeface="Source Sans Pro" panose="020B0503030403020204" pitchFamily="34" charset="0"/>
              <a:cs typeface="Arial" panose="020B0604020202020204" pitchFamily="34" charset="0"/>
            </a:endParaRPr>
          </a:p>
        </p:txBody>
      </p:sp>
      <p:sp>
        <p:nvSpPr>
          <p:cNvPr id="3" name="Textfeld 2">
            <a:extLst>
              <a:ext uri="{FF2B5EF4-FFF2-40B4-BE49-F238E27FC236}">
                <a16:creationId xmlns:a16="http://schemas.microsoft.com/office/drawing/2014/main" id="{195E6CD5-011B-4F7F-8B14-85D9979B422A}"/>
              </a:ext>
            </a:extLst>
          </p:cNvPr>
          <p:cNvSpPr txBox="1"/>
          <p:nvPr/>
        </p:nvSpPr>
        <p:spPr>
          <a:xfrm>
            <a:off x="4994703" y="58965"/>
            <a:ext cx="7197296" cy="369332"/>
          </a:xfrm>
          <a:prstGeom prst="rect">
            <a:avLst/>
          </a:prstGeom>
          <a:noFill/>
        </p:spPr>
        <p:txBody>
          <a:bodyPr wrap="square" rtlCol="0">
            <a:spAutoFit/>
          </a:bodyPr>
          <a:lstStyle/>
          <a:p>
            <a:pPr algn="r"/>
            <a:r>
              <a:rPr lang="de-DE" dirty="0">
                <a:latin typeface="Arial" panose="020B0604020202020204" pitchFamily="34" charset="0"/>
                <a:ea typeface="Source Sans Pro" panose="020B0503030403020204" pitchFamily="34" charset="0"/>
                <a:cs typeface="Arial" panose="020B0604020202020204" pitchFamily="34" charset="0"/>
              </a:rPr>
              <a:t>→ </a:t>
            </a:r>
            <a:r>
              <a:rPr lang="de-DE" sz="1800" dirty="0">
                <a:latin typeface="Arial" panose="020B0604020202020204" pitchFamily="34" charset="0"/>
                <a:ea typeface="Source Sans Pro" panose="020B0503030403020204" pitchFamily="34" charset="0"/>
                <a:cs typeface="Arial" panose="020B0604020202020204" pitchFamily="34" charset="0"/>
              </a:rPr>
              <a:t>Unabhängig von unserer IT – bei Cyberangriff genau das Richtige</a:t>
            </a:r>
            <a:endParaRPr lang="de-CH" b="1" dirty="0">
              <a:latin typeface="Arial" panose="020B0604020202020204" pitchFamily="34" charset="0"/>
              <a:ea typeface="Source Sans Pro" panose="020B0503030403020204" pitchFamily="34" charset="0"/>
              <a:cs typeface="Arial" panose="020B0604020202020204" pitchFamily="34" charset="0"/>
            </a:endParaRPr>
          </a:p>
        </p:txBody>
      </p:sp>
      <p:pic>
        <p:nvPicPr>
          <p:cNvPr id="16" name="Grafik 15" descr="Goldfischglas mit einfarbiger Füllung">
            <a:extLst>
              <a:ext uri="{FF2B5EF4-FFF2-40B4-BE49-F238E27FC236}">
                <a16:creationId xmlns:a16="http://schemas.microsoft.com/office/drawing/2014/main" id="{4966100E-4470-4671-B52B-2323D49C83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04427" y="2893107"/>
            <a:ext cx="1996330" cy="1996330"/>
          </a:xfrm>
          <a:prstGeom prst="rect">
            <a:avLst/>
          </a:prstGeom>
        </p:spPr>
      </p:pic>
      <p:sp>
        <p:nvSpPr>
          <p:cNvPr id="48" name="Foliennummernplatzhalter 47">
            <a:extLst>
              <a:ext uri="{FF2B5EF4-FFF2-40B4-BE49-F238E27FC236}">
                <a16:creationId xmlns:a16="http://schemas.microsoft.com/office/drawing/2014/main" id="{40C0E525-7EBE-4FBC-AF29-5F306C7E800F}"/>
              </a:ext>
            </a:extLst>
          </p:cNvPr>
          <p:cNvSpPr>
            <a:spLocks noGrp="1"/>
          </p:cNvSpPr>
          <p:nvPr>
            <p:ph type="sldNum" sz="quarter" idx="12"/>
          </p:nvPr>
        </p:nvSpPr>
        <p:spPr>
          <a:xfrm>
            <a:off x="389677" y="58965"/>
            <a:ext cx="285650" cy="365125"/>
          </a:xfrm>
        </p:spPr>
        <p:txBody>
          <a:bodyPr/>
          <a:lstStyle/>
          <a:p>
            <a:fld id="{F98657C1-4E24-44B1-8FBA-D4501D7501C4}" type="slidenum">
              <a:rPr lang="de-CH" sz="700" smtClean="0">
                <a:latin typeface="Arial" panose="020B0604020202020204" pitchFamily="34" charset="0"/>
                <a:cs typeface="Arial" panose="020B0604020202020204" pitchFamily="34" charset="0"/>
              </a:rPr>
              <a:pPr/>
              <a:t>25</a:t>
            </a:fld>
            <a:endParaRPr lang="de-CH" sz="700" dirty="0">
              <a:latin typeface="Arial" panose="020B0604020202020204" pitchFamily="34" charset="0"/>
              <a:cs typeface="Arial" panose="020B0604020202020204" pitchFamily="34" charset="0"/>
            </a:endParaRPr>
          </a:p>
        </p:txBody>
      </p:sp>
      <p:sp>
        <p:nvSpPr>
          <p:cNvPr id="49" name="Textfeld 48">
            <a:extLst>
              <a:ext uri="{FF2B5EF4-FFF2-40B4-BE49-F238E27FC236}">
                <a16:creationId xmlns:a16="http://schemas.microsoft.com/office/drawing/2014/main" id="{8D3D4257-2511-4D8C-8C6B-BBBEEBBAAD8F}"/>
              </a:ext>
            </a:extLst>
          </p:cNvPr>
          <p:cNvSpPr txBox="1"/>
          <p:nvPr/>
        </p:nvSpPr>
        <p:spPr>
          <a:xfrm>
            <a:off x="289391" y="958520"/>
            <a:ext cx="2853672" cy="1477328"/>
          </a:xfrm>
          <a:prstGeom prst="rect">
            <a:avLst/>
          </a:prstGeom>
          <a:noFill/>
        </p:spPr>
        <p:txBody>
          <a:bodyPr wrap="square" rtlCol="0">
            <a:spAutoFit/>
          </a:bodyPr>
          <a:lstStyle>
            <a:defPPr>
              <a:defRPr lang="de-DE"/>
            </a:defPPr>
            <a:lvl1pPr>
              <a:defRPr>
                <a:latin typeface="Source Sans Pro" panose="020B0503030403020204" pitchFamily="34" charset="0"/>
                <a:ea typeface="Source Sans Pro" panose="020B0503030403020204" pitchFamily="34" charset="0"/>
              </a:defRPr>
            </a:lvl1pPr>
          </a:lstStyle>
          <a:p>
            <a:r>
              <a:rPr lang="de-DE" dirty="0">
                <a:latin typeface="Arial" panose="020B0604020202020204" pitchFamily="34" charset="0"/>
                <a:cs typeface="Arial" panose="020B0604020202020204" pitchFamily="34" charset="0"/>
              </a:rPr>
              <a:t>Vorhandener Inhalt:</a:t>
            </a:r>
          </a:p>
          <a:p>
            <a:pPr marL="180975" indent="-180975">
              <a:buFont typeface="Arial" panose="020B0604020202020204" pitchFamily="34" charset="0"/>
              <a:buChar char="•"/>
              <a:tabLst>
                <a:tab pos="180975" algn="l"/>
              </a:tabLst>
            </a:pPr>
            <a:r>
              <a:rPr lang="de-DE" dirty="0">
                <a:latin typeface="Arial" panose="020B0604020202020204" pitchFamily="34" charset="0"/>
                <a:cs typeface="Arial" panose="020B0604020202020204" pitchFamily="34" charset="0"/>
              </a:rPr>
              <a:t>Schutz-&amp; Einsatzkonzepte</a:t>
            </a:r>
          </a:p>
          <a:p>
            <a:pPr marL="180975" indent="-180975">
              <a:buFont typeface="Arial" panose="020B0604020202020204" pitchFamily="34" charset="0"/>
              <a:buChar char="•"/>
              <a:tabLst>
                <a:tab pos="180975" algn="l"/>
              </a:tabLst>
            </a:pPr>
            <a:r>
              <a:rPr lang="de-DE" dirty="0">
                <a:latin typeface="Arial" panose="020B0604020202020204" pitchFamily="34" charset="0"/>
                <a:cs typeface="Arial" panose="020B0604020202020204" pitchFamily="34" charset="0"/>
              </a:rPr>
              <a:t>Ereignisbewältigung</a:t>
            </a:r>
          </a:p>
          <a:p>
            <a:pPr marL="180975" indent="-180975">
              <a:buFont typeface="Arial" panose="020B0604020202020204" pitchFamily="34" charset="0"/>
              <a:buChar char="•"/>
              <a:tabLst>
                <a:tab pos="180975" algn="l"/>
              </a:tabLst>
            </a:pPr>
            <a:r>
              <a:rPr lang="de-DE" dirty="0">
                <a:latin typeface="Arial" panose="020B0604020202020204" pitchFamily="34" charset="0"/>
                <a:cs typeface="Arial" panose="020B0604020202020204" pitchFamily="34" charset="0"/>
              </a:rPr>
              <a:t>Inhaltsstruktur</a:t>
            </a:r>
            <a:endParaRPr lang="de-CH" dirty="0">
              <a:latin typeface="Arial" panose="020B0604020202020204" pitchFamily="34" charset="0"/>
              <a:cs typeface="Arial" panose="020B0604020202020204" pitchFamily="34" charset="0"/>
            </a:endParaRPr>
          </a:p>
        </p:txBody>
      </p:sp>
      <p:pic>
        <p:nvPicPr>
          <p:cNvPr id="29" name="Grafik 28">
            <a:extLst>
              <a:ext uri="{FF2B5EF4-FFF2-40B4-BE49-F238E27FC236}">
                <a16:creationId xmlns:a16="http://schemas.microsoft.com/office/drawing/2014/main" id="{197CC0FA-1716-4F5D-8D3B-694EA84082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2607" y="4549480"/>
            <a:ext cx="1800000" cy="1350000"/>
          </a:xfrm>
          <a:prstGeom prst="rect">
            <a:avLst/>
          </a:prstGeom>
        </p:spPr>
      </p:pic>
      <p:sp>
        <p:nvSpPr>
          <p:cNvPr id="9" name="Textfeld 8">
            <a:extLst>
              <a:ext uri="{FF2B5EF4-FFF2-40B4-BE49-F238E27FC236}">
                <a16:creationId xmlns:a16="http://schemas.microsoft.com/office/drawing/2014/main" id="{E7AC7885-5886-46BA-9DA8-819CEA760079}"/>
              </a:ext>
            </a:extLst>
          </p:cNvPr>
          <p:cNvSpPr txBox="1"/>
          <p:nvPr/>
        </p:nvSpPr>
        <p:spPr>
          <a:xfrm>
            <a:off x="3583985" y="958520"/>
            <a:ext cx="2785186" cy="1754326"/>
          </a:xfrm>
          <a:prstGeom prst="rect">
            <a:avLst/>
          </a:prstGeom>
          <a:noFill/>
        </p:spPr>
        <p:txBody>
          <a:bodyPr wrap="square" rtlCol="0">
            <a:spAutoFit/>
          </a:bodyPr>
          <a:lstStyle>
            <a:defPPr>
              <a:defRPr lang="de-DE"/>
            </a:defPPr>
            <a:lvl1pPr>
              <a:defRPr>
                <a:latin typeface="Source Sans Pro" panose="020B0503030403020204" pitchFamily="34" charset="0"/>
                <a:ea typeface="Source Sans Pro" panose="020B0503030403020204" pitchFamily="34" charset="0"/>
              </a:defRPr>
            </a:lvl1pPr>
          </a:lstStyle>
          <a:p>
            <a:r>
              <a:rPr lang="de-DE" dirty="0">
                <a:latin typeface="Arial" panose="020B0604020202020204" pitchFamily="34" charset="0"/>
                <a:cs typeface="Arial" panose="020B0604020202020204" pitchFamily="34" charset="0"/>
              </a:rPr>
              <a:t>Dynamischer Inhalt:</a:t>
            </a:r>
          </a:p>
          <a:p>
            <a:pPr marL="180975" indent="-180975">
              <a:buFont typeface="Arial" panose="020B0604020202020204" pitchFamily="34" charset="0"/>
              <a:buChar char="•"/>
            </a:pPr>
            <a:r>
              <a:rPr lang="de-DE" dirty="0">
                <a:latin typeface="Arial" panose="020B0604020202020204" pitchFamily="34" charset="0"/>
                <a:cs typeface="Arial" panose="020B0604020202020204" pitchFamily="34" charset="0"/>
              </a:rPr>
              <a:t>Risikoanalysen</a:t>
            </a:r>
          </a:p>
          <a:p>
            <a:pPr marL="180975" indent="-180975">
              <a:buFont typeface="Arial" panose="020B0604020202020204" pitchFamily="34" charset="0"/>
              <a:buChar char="•"/>
            </a:pPr>
            <a:r>
              <a:rPr lang="de-DE" dirty="0">
                <a:latin typeface="Arial" panose="020B0604020202020204" pitchFamily="34" charset="0"/>
                <a:cs typeface="Arial" panose="020B0604020202020204" pitchFamily="34" charset="0"/>
              </a:rPr>
              <a:t>Modul ALARMIERUNG</a:t>
            </a:r>
          </a:p>
          <a:p>
            <a:pPr marL="180975" indent="-180975">
              <a:buFont typeface="Arial" panose="020B0604020202020204" pitchFamily="34" charset="0"/>
              <a:buChar char="•"/>
            </a:pPr>
            <a:r>
              <a:rPr lang="de-DE" dirty="0">
                <a:solidFill>
                  <a:srgbClr val="5AAFBD"/>
                </a:solidFill>
                <a:latin typeface="Arial" panose="020B0604020202020204" pitchFamily="34" charset="0"/>
                <a:cs typeface="Arial" panose="020B0604020202020204" pitchFamily="34" charset="0"/>
              </a:rPr>
              <a:t>Eigene Dokumente</a:t>
            </a:r>
          </a:p>
          <a:p>
            <a:pPr marL="180975" indent="-180975">
              <a:buFont typeface="Arial" panose="020B0604020202020204" pitchFamily="34" charset="0"/>
              <a:buChar char="•"/>
            </a:pPr>
            <a:r>
              <a:rPr lang="de-DE" dirty="0">
                <a:solidFill>
                  <a:srgbClr val="5AAFBD"/>
                </a:solidFill>
                <a:latin typeface="Arial" panose="020B0604020202020204" pitchFamily="34" charset="0"/>
                <a:cs typeface="Arial" panose="020B0604020202020204" pitchFamily="34" charset="0"/>
              </a:rPr>
              <a:t>Eigene Nummern</a:t>
            </a:r>
          </a:p>
          <a:p>
            <a:pPr marL="180975" indent="-180975">
              <a:buFont typeface="Arial" panose="020B0604020202020204" pitchFamily="34" charset="0"/>
              <a:buChar char="•"/>
            </a:pPr>
            <a:r>
              <a:rPr lang="de-DE" dirty="0">
                <a:solidFill>
                  <a:srgbClr val="5AAFBD"/>
                </a:solidFill>
                <a:latin typeface="Arial" panose="020B0604020202020204" pitchFamily="34" charset="0"/>
                <a:cs typeface="Arial" panose="020B0604020202020204" pitchFamily="34" charset="0"/>
              </a:rPr>
              <a:t>Eigene Inhaltsstruktur</a:t>
            </a:r>
            <a:endParaRPr lang="de-CH" dirty="0">
              <a:solidFill>
                <a:srgbClr val="5AAFBD"/>
              </a:solidFill>
              <a:latin typeface="Arial" panose="020B0604020202020204" pitchFamily="34" charset="0"/>
              <a:cs typeface="Arial" panose="020B0604020202020204" pitchFamily="34" charset="0"/>
            </a:endParaRPr>
          </a:p>
        </p:txBody>
      </p:sp>
      <p:pic>
        <p:nvPicPr>
          <p:cNvPr id="10" name="Grafik 9" descr="Clownfisch mit einfarbiger Füllung">
            <a:extLst>
              <a:ext uri="{FF2B5EF4-FFF2-40B4-BE49-F238E27FC236}">
                <a16:creationId xmlns:a16="http://schemas.microsoft.com/office/drawing/2014/main" id="{3AD75ED8-BA2D-42C1-909C-4BD197CB051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3481779" y="2759337"/>
            <a:ext cx="565110" cy="565110"/>
          </a:xfrm>
          <a:prstGeom prst="rect">
            <a:avLst/>
          </a:prstGeom>
        </p:spPr>
      </p:pic>
      <p:pic>
        <p:nvPicPr>
          <p:cNvPr id="11" name="Grafik 10" descr="Hierarchie mit einfarbiger Füllung">
            <a:extLst>
              <a:ext uri="{FF2B5EF4-FFF2-40B4-BE49-F238E27FC236}">
                <a16:creationId xmlns:a16="http://schemas.microsoft.com/office/drawing/2014/main" id="{11D3057F-212A-42CF-AB05-355C8E47F84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32737" y="2845484"/>
            <a:ext cx="643131" cy="643131"/>
          </a:xfrm>
          <a:prstGeom prst="rect">
            <a:avLst/>
          </a:prstGeom>
        </p:spPr>
      </p:pic>
    </p:spTree>
    <p:extLst>
      <p:ext uri="{BB962C8B-B14F-4D97-AF65-F5344CB8AC3E}">
        <p14:creationId xmlns:p14="http://schemas.microsoft.com/office/powerpoint/2010/main" val="1084567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feld 31">
            <a:extLst>
              <a:ext uri="{FF2B5EF4-FFF2-40B4-BE49-F238E27FC236}">
                <a16:creationId xmlns:a16="http://schemas.microsoft.com/office/drawing/2014/main" id="{0506E2C3-1B21-4BAB-8B80-C627CC0DE970}"/>
              </a:ext>
            </a:extLst>
          </p:cNvPr>
          <p:cNvSpPr txBox="1"/>
          <p:nvPr/>
        </p:nvSpPr>
        <p:spPr>
          <a:xfrm>
            <a:off x="8105940" y="613216"/>
            <a:ext cx="4086060" cy="369332"/>
          </a:xfrm>
          <a:prstGeom prst="rect">
            <a:avLst/>
          </a:prstGeom>
          <a:noFill/>
        </p:spPr>
        <p:txBody>
          <a:bodyPr wrap="square" lIns="0" rIns="0" rtlCol="0">
            <a:spAutoFit/>
          </a:bodyPr>
          <a:lstStyle>
            <a:defPPr>
              <a:defRPr lang="de-DE"/>
            </a:defPPr>
            <a:lvl1pPr>
              <a:defRPr>
                <a:latin typeface="Source Sans Pro" panose="020B0503030403020204" pitchFamily="34" charset="0"/>
                <a:ea typeface="Source Sans Pro" panose="020B0503030403020204" pitchFamily="34" charset="0"/>
              </a:defRPr>
            </a:lvl1pPr>
          </a:lstStyle>
          <a:p>
            <a:r>
              <a:rPr lang="de-DE" dirty="0">
                <a:solidFill>
                  <a:srgbClr val="E01A4C"/>
                </a:solidFill>
                <a:latin typeface="Arial" panose="020B0604020202020204" pitchFamily="34" charset="0"/>
                <a:cs typeface="Arial" panose="020B0604020202020204" pitchFamily="34" charset="0"/>
              </a:rPr>
              <a:t>a) AdministratorIn</a:t>
            </a:r>
          </a:p>
        </p:txBody>
      </p:sp>
      <p:pic>
        <p:nvPicPr>
          <p:cNvPr id="12" name="Grafik 11" descr="Person mit Idee mit einfarbiger Füllung">
            <a:extLst>
              <a:ext uri="{FF2B5EF4-FFF2-40B4-BE49-F238E27FC236}">
                <a16:creationId xmlns:a16="http://schemas.microsoft.com/office/drawing/2014/main" id="{CB7A8E07-4B8B-44AF-859B-D4E33AE2A3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09218" y="549041"/>
            <a:ext cx="914400" cy="914400"/>
          </a:xfrm>
          <a:prstGeom prst="rect">
            <a:avLst/>
          </a:prstGeom>
        </p:spPr>
      </p:pic>
      <p:pic>
        <p:nvPicPr>
          <p:cNvPr id="18" name="Grafik 17" descr="Mitarbeiterausweis mit einfarbiger Füllung">
            <a:extLst>
              <a:ext uri="{FF2B5EF4-FFF2-40B4-BE49-F238E27FC236}">
                <a16:creationId xmlns:a16="http://schemas.microsoft.com/office/drawing/2014/main" id="{9AC9C4BD-6210-4ADF-9F77-F5D17DBF2A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49538" y="2586952"/>
            <a:ext cx="766682" cy="766682"/>
          </a:xfrm>
          <a:prstGeom prst="rect">
            <a:avLst/>
          </a:prstGeom>
        </p:spPr>
      </p:pic>
      <p:pic>
        <p:nvPicPr>
          <p:cNvPr id="22" name="Grafik 21" descr="Mitarbeiterausweis Silhouette">
            <a:extLst>
              <a:ext uri="{FF2B5EF4-FFF2-40B4-BE49-F238E27FC236}">
                <a16:creationId xmlns:a16="http://schemas.microsoft.com/office/drawing/2014/main" id="{11D43839-E217-4F07-AAE1-986A8C3DA1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53218" y="2597634"/>
            <a:ext cx="756000" cy="756000"/>
          </a:xfrm>
          <a:prstGeom prst="rect">
            <a:avLst/>
          </a:prstGeom>
        </p:spPr>
      </p:pic>
      <p:sp>
        <p:nvSpPr>
          <p:cNvPr id="25" name="Foliennummernplatzhalter 24">
            <a:extLst>
              <a:ext uri="{FF2B5EF4-FFF2-40B4-BE49-F238E27FC236}">
                <a16:creationId xmlns:a16="http://schemas.microsoft.com/office/drawing/2014/main" id="{D24A95C7-400E-4810-9EE0-F7970BC0C34A}"/>
              </a:ext>
            </a:extLst>
          </p:cNvPr>
          <p:cNvSpPr>
            <a:spLocks noGrp="1"/>
          </p:cNvSpPr>
          <p:nvPr>
            <p:ph type="sldNum" sz="quarter" idx="12"/>
          </p:nvPr>
        </p:nvSpPr>
        <p:spPr/>
        <p:txBody>
          <a:bodyPr/>
          <a:lstStyle/>
          <a:p>
            <a:fld id="{F98657C1-4E24-44B1-8FBA-D4501D7501C4}" type="slidenum">
              <a:rPr lang="de-CH" smtClean="0">
                <a:latin typeface="Arial" panose="020B0604020202020204" pitchFamily="34" charset="0"/>
                <a:cs typeface="Arial" panose="020B0604020202020204" pitchFamily="34" charset="0"/>
              </a:rPr>
              <a:pPr/>
              <a:t>26</a:t>
            </a:fld>
            <a:endParaRPr lang="de-CH" dirty="0">
              <a:latin typeface="Arial" panose="020B0604020202020204" pitchFamily="34" charset="0"/>
              <a:cs typeface="Arial" panose="020B0604020202020204" pitchFamily="34" charset="0"/>
            </a:endParaRPr>
          </a:p>
        </p:txBody>
      </p:sp>
      <p:sp>
        <p:nvSpPr>
          <p:cNvPr id="41" name="Textfeld 40">
            <a:extLst>
              <a:ext uri="{FF2B5EF4-FFF2-40B4-BE49-F238E27FC236}">
                <a16:creationId xmlns:a16="http://schemas.microsoft.com/office/drawing/2014/main" id="{94E85744-F05A-4D14-8A12-F0A9A683F08D}"/>
              </a:ext>
            </a:extLst>
          </p:cNvPr>
          <p:cNvSpPr txBox="1"/>
          <p:nvPr/>
        </p:nvSpPr>
        <p:spPr>
          <a:xfrm>
            <a:off x="675327" y="89742"/>
            <a:ext cx="2367636" cy="307777"/>
          </a:xfrm>
          <a:prstGeom prst="rect">
            <a:avLst/>
          </a:prstGeom>
          <a:noFill/>
        </p:spPr>
        <p:txBody>
          <a:bodyPr wrap="none" lIns="0" tIns="0" rIns="0" bIns="0" rtlCol="0" anchor="ctr" anchorCtr="0">
            <a:spAutoFit/>
          </a:bodyPr>
          <a:lstStyle/>
          <a:p>
            <a:r>
              <a:rPr lang="de-DE" sz="2000" dirty="0">
                <a:solidFill>
                  <a:srgbClr val="E01A4C"/>
                </a:solidFill>
                <a:latin typeface="Arial" panose="020B0604020202020204" pitchFamily="34" charset="0"/>
                <a:ea typeface="Source Sans Pro" panose="020B0503030403020204" pitchFamily="34" charset="0"/>
                <a:cs typeface="Arial" panose="020B0604020202020204" pitchFamily="34" charset="0"/>
              </a:rPr>
              <a:t>Editiermöglichkeiten:</a:t>
            </a:r>
            <a:endParaRPr lang="de-CH" sz="2000" dirty="0">
              <a:solidFill>
                <a:srgbClr val="E01A4C"/>
              </a:solidFill>
              <a:latin typeface="Arial" panose="020B0604020202020204" pitchFamily="34" charset="0"/>
              <a:ea typeface="Source Sans Pro" panose="020B0503030403020204" pitchFamily="34" charset="0"/>
              <a:cs typeface="Arial" panose="020B0604020202020204" pitchFamily="34" charset="0"/>
            </a:endParaRPr>
          </a:p>
        </p:txBody>
      </p:sp>
      <p:sp>
        <p:nvSpPr>
          <p:cNvPr id="44" name="Textfeld 43">
            <a:extLst>
              <a:ext uri="{FF2B5EF4-FFF2-40B4-BE49-F238E27FC236}">
                <a16:creationId xmlns:a16="http://schemas.microsoft.com/office/drawing/2014/main" id="{0AA98FE1-DEC6-4E34-B0CD-F64DFAEB4952}"/>
              </a:ext>
            </a:extLst>
          </p:cNvPr>
          <p:cNvSpPr txBox="1"/>
          <p:nvPr/>
        </p:nvSpPr>
        <p:spPr>
          <a:xfrm>
            <a:off x="4994703" y="58965"/>
            <a:ext cx="7197296" cy="369332"/>
          </a:xfrm>
          <a:prstGeom prst="rect">
            <a:avLst/>
          </a:prstGeom>
          <a:noFill/>
        </p:spPr>
        <p:txBody>
          <a:bodyPr wrap="square" rtlCol="0">
            <a:spAutoFit/>
          </a:bodyPr>
          <a:lstStyle/>
          <a:p>
            <a:pPr algn="r"/>
            <a:r>
              <a:rPr lang="de-DE" dirty="0">
                <a:latin typeface="Arial" panose="020B0604020202020204" pitchFamily="34" charset="0"/>
                <a:ea typeface="Source Sans Pro" panose="020B0503030403020204" pitchFamily="34" charset="0"/>
                <a:cs typeface="Arial" panose="020B0604020202020204" pitchFamily="34" charset="0"/>
              </a:rPr>
              <a:t>→ Je nach Berechtigung ist fast alles veränderbar</a:t>
            </a:r>
            <a:endParaRPr lang="de-CH" b="1" dirty="0">
              <a:latin typeface="Arial" panose="020B0604020202020204" pitchFamily="34" charset="0"/>
              <a:ea typeface="Source Sans Pro" panose="020B0503030403020204" pitchFamily="34" charset="0"/>
              <a:cs typeface="Arial" panose="020B0604020202020204" pitchFamily="34" charset="0"/>
            </a:endParaRPr>
          </a:p>
        </p:txBody>
      </p:sp>
      <p:cxnSp>
        <p:nvCxnSpPr>
          <p:cNvPr id="46" name="Gerade Verbindung mit Pfeil 45">
            <a:extLst>
              <a:ext uri="{FF2B5EF4-FFF2-40B4-BE49-F238E27FC236}">
                <a16:creationId xmlns:a16="http://schemas.microsoft.com/office/drawing/2014/main" id="{832C3303-1F4D-4625-B0CC-72593F1A70E7}"/>
              </a:ext>
            </a:extLst>
          </p:cNvPr>
          <p:cNvCxnSpPr>
            <a:cxnSpLocks/>
          </p:cNvCxnSpPr>
          <p:nvPr/>
        </p:nvCxnSpPr>
        <p:spPr>
          <a:xfrm>
            <a:off x="7839009" y="1459000"/>
            <a:ext cx="0" cy="3260497"/>
          </a:xfrm>
          <a:prstGeom prst="straightConnector1">
            <a:avLst/>
          </a:prstGeom>
          <a:ln w="28575">
            <a:solidFill>
              <a:srgbClr val="5AAFBD"/>
            </a:solidFill>
            <a:tailEnd type="triangle"/>
          </a:ln>
        </p:spPr>
        <p:style>
          <a:lnRef idx="1">
            <a:schemeClr val="accent1"/>
          </a:lnRef>
          <a:fillRef idx="0">
            <a:schemeClr val="accent1"/>
          </a:fillRef>
          <a:effectRef idx="0">
            <a:schemeClr val="accent1"/>
          </a:effectRef>
          <a:fontRef idx="minor">
            <a:schemeClr val="tx1"/>
          </a:fontRef>
        </p:style>
      </p:cxnSp>
      <p:sp>
        <p:nvSpPr>
          <p:cNvPr id="60" name="Textfeld 59">
            <a:extLst>
              <a:ext uri="{FF2B5EF4-FFF2-40B4-BE49-F238E27FC236}">
                <a16:creationId xmlns:a16="http://schemas.microsoft.com/office/drawing/2014/main" id="{DB5AC3DE-EC26-4AF0-AF6F-52C58D4A5FE7}"/>
              </a:ext>
            </a:extLst>
          </p:cNvPr>
          <p:cNvSpPr txBox="1"/>
          <p:nvPr/>
        </p:nvSpPr>
        <p:spPr>
          <a:xfrm>
            <a:off x="8086949" y="2783474"/>
            <a:ext cx="4086060" cy="369332"/>
          </a:xfrm>
          <a:prstGeom prst="rect">
            <a:avLst/>
          </a:prstGeom>
          <a:noFill/>
        </p:spPr>
        <p:txBody>
          <a:bodyPr wrap="square" lIns="0" rIns="0" rtlCol="0">
            <a:spAutoFit/>
          </a:bodyPr>
          <a:lstStyle>
            <a:defPPr>
              <a:defRPr lang="de-DE"/>
            </a:defPPr>
            <a:lvl1pPr>
              <a:defRPr>
                <a:latin typeface="Source Sans Pro" panose="020B0503030403020204" pitchFamily="34" charset="0"/>
                <a:ea typeface="Source Sans Pro" panose="020B0503030403020204" pitchFamily="34" charset="0"/>
              </a:defRPr>
            </a:lvl1pPr>
          </a:lstStyle>
          <a:p>
            <a:r>
              <a:rPr lang="de-DE" dirty="0">
                <a:solidFill>
                  <a:srgbClr val="E01A4C"/>
                </a:solidFill>
                <a:latin typeface="Arial" panose="020B0604020202020204" pitchFamily="34" charset="0"/>
                <a:cs typeface="Arial" panose="020B0604020202020204" pitchFamily="34" charset="0"/>
              </a:rPr>
              <a:t>b) RedaktorInnen</a:t>
            </a:r>
          </a:p>
        </p:txBody>
      </p:sp>
      <p:sp>
        <p:nvSpPr>
          <p:cNvPr id="45" name="Textfeld 44">
            <a:extLst>
              <a:ext uri="{FF2B5EF4-FFF2-40B4-BE49-F238E27FC236}">
                <a16:creationId xmlns:a16="http://schemas.microsoft.com/office/drawing/2014/main" id="{C5A366AE-557A-4488-AC9B-35124B81AB31}"/>
              </a:ext>
            </a:extLst>
          </p:cNvPr>
          <p:cNvSpPr txBox="1"/>
          <p:nvPr/>
        </p:nvSpPr>
        <p:spPr>
          <a:xfrm>
            <a:off x="3583985" y="958520"/>
            <a:ext cx="2785186" cy="1754326"/>
          </a:xfrm>
          <a:prstGeom prst="rect">
            <a:avLst/>
          </a:prstGeom>
          <a:noFill/>
        </p:spPr>
        <p:txBody>
          <a:bodyPr wrap="square" rtlCol="0">
            <a:spAutoFit/>
          </a:bodyPr>
          <a:lstStyle>
            <a:defPPr>
              <a:defRPr lang="de-DE"/>
            </a:defPPr>
            <a:lvl1pPr>
              <a:defRPr>
                <a:latin typeface="Source Sans Pro" panose="020B0503030403020204" pitchFamily="34" charset="0"/>
                <a:ea typeface="Source Sans Pro" panose="020B0503030403020204" pitchFamily="34" charset="0"/>
              </a:defRPr>
            </a:lvl1pPr>
          </a:lstStyle>
          <a:p>
            <a:r>
              <a:rPr lang="de-DE" dirty="0">
                <a:latin typeface="Arial" panose="020B0604020202020204" pitchFamily="34" charset="0"/>
                <a:cs typeface="Arial" panose="020B0604020202020204" pitchFamily="34" charset="0"/>
              </a:rPr>
              <a:t>Dynamischer Inhalt:</a:t>
            </a:r>
          </a:p>
          <a:p>
            <a:pPr marL="180975" indent="-180975">
              <a:buFont typeface="Arial" panose="020B0604020202020204" pitchFamily="34" charset="0"/>
              <a:buChar char="•"/>
            </a:pPr>
            <a:r>
              <a:rPr lang="de-DE" dirty="0">
                <a:latin typeface="Arial" panose="020B0604020202020204" pitchFamily="34" charset="0"/>
                <a:cs typeface="Arial" panose="020B0604020202020204" pitchFamily="34" charset="0"/>
              </a:rPr>
              <a:t>Risikoanalysen</a:t>
            </a:r>
          </a:p>
          <a:p>
            <a:pPr marL="180975" indent="-180975">
              <a:buFont typeface="Arial" panose="020B0604020202020204" pitchFamily="34" charset="0"/>
              <a:buChar char="•"/>
            </a:pPr>
            <a:r>
              <a:rPr lang="de-DE" dirty="0">
                <a:latin typeface="Arial" panose="020B0604020202020204" pitchFamily="34" charset="0"/>
                <a:cs typeface="Arial" panose="020B0604020202020204" pitchFamily="34" charset="0"/>
              </a:rPr>
              <a:t>Modul ALARMIERUNG</a:t>
            </a:r>
          </a:p>
          <a:p>
            <a:pPr marL="180975" indent="-180975">
              <a:buFont typeface="Arial" panose="020B0604020202020204" pitchFamily="34" charset="0"/>
              <a:buChar char="•"/>
            </a:pPr>
            <a:r>
              <a:rPr lang="de-DE" dirty="0">
                <a:solidFill>
                  <a:srgbClr val="5AAFBD"/>
                </a:solidFill>
                <a:latin typeface="Arial" panose="020B0604020202020204" pitchFamily="34" charset="0"/>
                <a:cs typeface="Arial" panose="020B0604020202020204" pitchFamily="34" charset="0"/>
              </a:rPr>
              <a:t>Eigene Dokumente</a:t>
            </a:r>
          </a:p>
          <a:p>
            <a:pPr marL="180975" indent="-180975">
              <a:buFont typeface="Arial" panose="020B0604020202020204" pitchFamily="34" charset="0"/>
              <a:buChar char="•"/>
            </a:pPr>
            <a:r>
              <a:rPr lang="de-DE" dirty="0">
                <a:solidFill>
                  <a:srgbClr val="5AAFBD"/>
                </a:solidFill>
                <a:latin typeface="Arial" panose="020B0604020202020204" pitchFamily="34" charset="0"/>
                <a:cs typeface="Arial" panose="020B0604020202020204" pitchFamily="34" charset="0"/>
              </a:rPr>
              <a:t>Eigene Nummern</a:t>
            </a:r>
          </a:p>
          <a:p>
            <a:pPr marL="180975" indent="-180975">
              <a:buFont typeface="Arial" panose="020B0604020202020204" pitchFamily="34" charset="0"/>
              <a:buChar char="•"/>
            </a:pPr>
            <a:r>
              <a:rPr lang="de-DE" dirty="0">
                <a:solidFill>
                  <a:srgbClr val="5AAFBD"/>
                </a:solidFill>
                <a:latin typeface="Arial" panose="020B0604020202020204" pitchFamily="34" charset="0"/>
                <a:cs typeface="Arial" panose="020B0604020202020204" pitchFamily="34" charset="0"/>
              </a:rPr>
              <a:t>Eigene Inhaltsstruktur</a:t>
            </a:r>
            <a:endParaRPr lang="de-CH" dirty="0">
              <a:solidFill>
                <a:srgbClr val="5AAFBD"/>
              </a:solidFill>
              <a:latin typeface="Arial" panose="020B0604020202020204" pitchFamily="34" charset="0"/>
              <a:cs typeface="Arial" panose="020B0604020202020204" pitchFamily="34" charset="0"/>
            </a:endParaRPr>
          </a:p>
        </p:txBody>
      </p:sp>
      <p:pic>
        <p:nvPicPr>
          <p:cNvPr id="47" name="Grafik 46" descr="Clownfisch mit einfarbiger Füllung">
            <a:extLst>
              <a:ext uri="{FF2B5EF4-FFF2-40B4-BE49-F238E27FC236}">
                <a16:creationId xmlns:a16="http://schemas.microsoft.com/office/drawing/2014/main" id="{E9ADA173-DAAA-4488-B0E8-C5DF5C4B25E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3481779" y="2759337"/>
            <a:ext cx="565110" cy="565110"/>
          </a:xfrm>
          <a:prstGeom prst="rect">
            <a:avLst/>
          </a:prstGeom>
        </p:spPr>
      </p:pic>
      <p:pic>
        <p:nvPicPr>
          <p:cNvPr id="48" name="Grafik 47" descr="Hierarchie mit einfarbiger Füllung">
            <a:extLst>
              <a:ext uri="{FF2B5EF4-FFF2-40B4-BE49-F238E27FC236}">
                <a16:creationId xmlns:a16="http://schemas.microsoft.com/office/drawing/2014/main" id="{9B879F11-D9A2-4D95-B9C2-5440C64855A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032737" y="2845484"/>
            <a:ext cx="643131" cy="643131"/>
          </a:xfrm>
          <a:prstGeom prst="rect">
            <a:avLst/>
          </a:prstGeom>
        </p:spPr>
      </p:pic>
      <p:cxnSp>
        <p:nvCxnSpPr>
          <p:cNvPr id="50" name="Gerade Verbindung mit Pfeil 49">
            <a:extLst>
              <a:ext uri="{FF2B5EF4-FFF2-40B4-BE49-F238E27FC236}">
                <a16:creationId xmlns:a16="http://schemas.microsoft.com/office/drawing/2014/main" id="{9A4183AA-4FAC-4F57-A41B-2D6802C4C8EF}"/>
              </a:ext>
            </a:extLst>
          </p:cNvPr>
          <p:cNvCxnSpPr>
            <a:cxnSpLocks/>
          </p:cNvCxnSpPr>
          <p:nvPr/>
        </p:nvCxnSpPr>
        <p:spPr>
          <a:xfrm flipH="1">
            <a:off x="4891177" y="3380786"/>
            <a:ext cx="2158361" cy="0"/>
          </a:xfrm>
          <a:prstGeom prst="straightConnector1">
            <a:avLst/>
          </a:prstGeom>
          <a:ln w="28575">
            <a:solidFill>
              <a:srgbClr val="5AAFBD"/>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2" name="Grafik 51" descr="Gruppe von Personen mit einfarbiger Füllung">
            <a:extLst>
              <a:ext uri="{FF2B5EF4-FFF2-40B4-BE49-F238E27FC236}">
                <a16:creationId xmlns:a16="http://schemas.microsoft.com/office/drawing/2014/main" id="{11F52EDB-CAE2-479D-897A-E5F8E557CD0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861278" y="4719497"/>
            <a:ext cx="1143203" cy="1143203"/>
          </a:xfrm>
          <a:prstGeom prst="rect">
            <a:avLst/>
          </a:prstGeom>
        </p:spPr>
      </p:pic>
      <p:sp>
        <p:nvSpPr>
          <p:cNvPr id="54" name="Textfeld 53">
            <a:extLst>
              <a:ext uri="{FF2B5EF4-FFF2-40B4-BE49-F238E27FC236}">
                <a16:creationId xmlns:a16="http://schemas.microsoft.com/office/drawing/2014/main" id="{AA426600-1107-4AB0-9CDC-86715FA93167}"/>
              </a:ext>
            </a:extLst>
          </p:cNvPr>
          <p:cNvSpPr txBox="1"/>
          <p:nvPr/>
        </p:nvSpPr>
        <p:spPr>
          <a:xfrm>
            <a:off x="8105940" y="5132523"/>
            <a:ext cx="3221875" cy="369332"/>
          </a:xfrm>
          <a:prstGeom prst="rect">
            <a:avLst/>
          </a:prstGeom>
          <a:noFill/>
        </p:spPr>
        <p:txBody>
          <a:bodyPr wrap="square" lIns="0" rIns="0" rtlCol="0">
            <a:spAutoFit/>
          </a:bodyPr>
          <a:lstStyle>
            <a:defPPr>
              <a:defRPr lang="de-DE"/>
            </a:defPPr>
            <a:lvl1pPr>
              <a:defRPr>
                <a:latin typeface="Source Sans Pro" panose="020B0503030403020204" pitchFamily="34" charset="0"/>
                <a:ea typeface="Source Sans Pro" panose="020B0503030403020204" pitchFamily="34" charset="0"/>
              </a:defRPr>
            </a:lvl1pPr>
          </a:lstStyle>
          <a:p>
            <a:r>
              <a:rPr lang="de-DE" dirty="0">
                <a:solidFill>
                  <a:srgbClr val="E01A4C"/>
                </a:solidFill>
                <a:latin typeface="Arial" panose="020B0604020202020204" pitchFamily="34" charset="0"/>
                <a:cs typeface="Arial" panose="020B0604020202020204" pitchFamily="34" charset="0"/>
              </a:rPr>
              <a:t>c) BenutzerInnen</a:t>
            </a:r>
          </a:p>
        </p:txBody>
      </p:sp>
      <p:cxnSp>
        <p:nvCxnSpPr>
          <p:cNvPr id="55" name="Gerade Verbindung mit Pfeil 54">
            <a:extLst>
              <a:ext uri="{FF2B5EF4-FFF2-40B4-BE49-F238E27FC236}">
                <a16:creationId xmlns:a16="http://schemas.microsoft.com/office/drawing/2014/main" id="{3ABEA041-E375-4443-9B1B-9103F20C5DEB}"/>
              </a:ext>
            </a:extLst>
          </p:cNvPr>
          <p:cNvCxnSpPr>
            <a:cxnSpLocks/>
          </p:cNvCxnSpPr>
          <p:nvPr/>
        </p:nvCxnSpPr>
        <p:spPr>
          <a:xfrm>
            <a:off x="7049538" y="1536800"/>
            <a:ext cx="0" cy="1050152"/>
          </a:xfrm>
          <a:prstGeom prst="straightConnector1">
            <a:avLst/>
          </a:prstGeom>
          <a:ln w="28575">
            <a:solidFill>
              <a:srgbClr val="5AAFBD"/>
            </a:solidFill>
            <a:tailEnd type="triangle"/>
          </a:ln>
        </p:spPr>
        <p:style>
          <a:lnRef idx="1">
            <a:schemeClr val="accent1"/>
          </a:lnRef>
          <a:fillRef idx="0">
            <a:schemeClr val="accent1"/>
          </a:fillRef>
          <a:effectRef idx="0">
            <a:schemeClr val="accent1"/>
          </a:effectRef>
          <a:fontRef idx="minor">
            <a:schemeClr val="tx1"/>
          </a:fontRef>
        </p:style>
      </p:cxnSp>
      <p:pic>
        <p:nvPicPr>
          <p:cNvPr id="58" name="Grafik 57" descr="Server mit einfarbiger Füllung">
            <a:extLst>
              <a:ext uri="{FF2B5EF4-FFF2-40B4-BE49-F238E27FC236}">
                <a16:creationId xmlns:a16="http://schemas.microsoft.com/office/drawing/2014/main" id="{05B3732F-3197-4F7E-85D5-19DE7FB85A9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181980" y="4729278"/>
            <a:ext cx="806490" cy="806490"/>
          </a:xfrm>
          <a:prstGeom prst="rect">
            <a:avLst/>
          </a:prstGeom>
        </p:spPr>
      </p:pic>
      <p:pic>
        <p:nvPicPr>
          <p:cNvPr id="59" name="Grafik 58" descr="Goldfischglas mit einfarbiger Füllung">
            <a:extLst>
              <a:ext uri="{FF2B5EF4-FFF2-40B4-BE49-F238E27FC236}">
                <a16:creationId xmlns:a16="http://schemas.microsoft.com/office/drawing/2014/main" id="{D2F1244F-81B8-4484-866A-821B6D496D5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604427" y="2893107"/>
            <a:ext cx="1996330" cy="1996330"/>
          </a:xfrm>
          <a:prstGeom prst="rect">
            <a:avLst/>
          </a:prstGeom>
        </p:spPr>
      </p:pic>
      <p:sp>
        <p:nvSpPr>
          <p:cNvPr id="20" name="Textfeld 19">
            <a:extLst>
              <a:ext uri="{FF2B5EF4-FFF2-40B4-BE49-F238E27FC236}">
                <a16:creationId xmlns:a16="http://schemas.microsoft.com/office/drawing/2014/main" id="{088A9D3F-7FA2-4A25-8223-CDCFFF074F95}"/>
              </a:ext>
            </a:extLst>
          </p:cNvPr>
          <p:cNvSpPr txBox="1"/>
          <p:nvPr/>
        </p:nvSpPr>
        <p:spPr>
          <a:xfrm>
            <a:off x="289391" y="958520"/>
            <a:ext cx="2853672" cy="1477328"/>
          </a:xfrm>
          <a:prstGeom prst="rect">
            <a:avLst/>
          </a:prstGeom>
          <a:noFill/>
        </p:spPr>
        <p:txBody>
          <a:bodyPr wrap="square" rtlCol="0">
            <a:spAutoFit/>
          </a:bodyPr>
          <a:lstStyle>
            <a:defPPr>
              <a:defRPr lang="de-DE"/>
            </a:defPPr>
            <a:lvl1pPr>
              <a:defRPr>
                <a:latin typeface="Source Sans Pro" panose="020B0503030403020204" pitchFamily="34" charset="0"/>
                <a:ea typeface="Source Sans Pro" panose="020B0503030403020204" pitchFamily="34" charset="0"/>
              </a:defRPr>
            </a:lvl1pPr>
          </a:lstStyle>
          <a:p>
            <a:r>
              <a:rPr lang="de-DE" dirty="0">
                <a:latin typeface="Arial" panose="020B0604020202020204" pitchFamily="34" charset="0"/>
                <a:cs typeface="Arial" panose="020B0604020202020204" pitchFamily="34" charset="0"/>
              </a:rPr>
              <a:t>Vorhandener Inhalt:</a:t>
            </a:r>
          </a:p>
          <a:p>
            <a:pPr marL="180975" indent="-180975">
              <a:buFont typeface="Arial" panose="020B0604020202020204" pitchFamily="34" charset="0"/>
              <a:buChar char="•"/>
              <a:tabLst>
                <a:tab pos="180975" algn="l"/>
              </a:tabLst>
            </a:pPr>
            <a:r>
              <a:rPr lang="de-DE" dirty="0">
                <a:latin typeface="Arial" panose="020B0604020202020204" pitchFamily="34" charset="0"/>
                <a:cs typeface="Arial" panose="020B0604020202020204" pitchFamily="34" charset="0"/>
              </a:rPr>
              <a:t>Schutz-&amp; Einsatzkonzepte</a:t>
            </a:r>
          </a:p>
          <a:p>
            <a:pPr marL="180975" indent="-180975">
              <a:buFont typeface="Arial" panose="020B0604020202020204" pitchFamily="34" charset="0"/>
              <a:buChar char="•"/>
              <a:tabLst>
                <a:tab pos="180975" algn="l"/>
              </a:tabLst>
            </a:pPr>
            <a:r>
              <a:rPr lang="de-DE" dirty="0">
                <a:latin typeface="Arial" panose="020B0604020202020204" pitchFamily="34" charset="0"/>
                <a:cs typeface="Arial" panose="020B0604020202020204" pitchFamily="34" charset="0"/>
              </a:rPr>
              <a:t>Ereignisbewältigung</a:t>
            </a:r>
          </a:p>
          <a:p>
            <a:pPr marL="180975" indent="-180975">
              <a:buFont typeface="Arial" panose="020B0604020202020204" pitchFamily="34" charset="0"/>
              <a:buChar char="•"/>
              <a:tabLst>
                <a:tab pos="180975" algn="l"/>
              </a:tabLst>
            </a:pPr>
            <a:r>
              <a:rPr lang="de-DE" dirty="0">
                <a:latin typeface="Arial" panose="020B0604020202020204" pitchFamily="34" charset="0"/>
                <a:cs typeface="Arial" panose="020B0604020202020204" pitchFamily="34" charset="0"/>
              </a:rPr>
              <a:t>Inhaltsstruktur</a:t>
            </a:r>
            <a:endParaRPr lang="de-CH" dirty="0">
              <a:latin typeface="Arial" panose="020B0604020202020204" pitchFamily="34" charset="0"/>
              <a:cs typeface="Arial" panose="020B0604020202020204" pitchFamily="34" charset="0"/>
            </a:endParaRPr>
          </a:p>
        </p:txBody>
      </p:sp>
      <p:pic>
        <p:nvPicPr>
          <p:cNvPr id="21" name="Grafik 20">
            <a:extLst>
              <a:ext uri="{FF2B5EF4-FFF2-40B4-BE49-F238E27FC236}">
                <a16:creationId xmlns:a16="http://schemas.microsoft.com/office/drawing/2014/main" id="{FAE0FC53-C937-45C8-B30C-F6D836124B5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92607" y="4549480"/>
            <a:ext cx="1800000" cy="1350000"/>
          </a:xfrm>
          <a:prstGeom prst="rect">
            <a:avLst/>
          </a:prstGeom>
        </p:spPr>
      </p:pic>
    </p:spTree>
    <p:extLst>
      <p:ext uri="{BB962C8B-B14F-4D97-AF65-F5344CB8AC3E}">
        <p14:creationId xmlns:p14="http://schemas.microsoft.com/office/powerpoint/2010/main" val="30369506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36B14BB-57B3-4FD8-9576-BF4FAC74BF37}"/>
              </a:ext>
            </a:extLst>
          </p:cNvPr>
          <p:cNvSpPr txBox="1"/>
          <p:nvPr/>
        </p:nvSpPr>
        <p:spPr>
          <a:xfrm>
            <a:off x="675327" y="58965"/>
            <a:ext cx="1301638" cy="369332"/>
          </a:xfrm>
          <a:prstGeom prst="rect">
            <a:avLst/>
          </a:prstGeom>
          <a:noFill/>
        </p:spPr>
        <p:txBody>
          <a:bodyPr wrap="none" lIns="0" tIns="0" rIns="0" bIns="0" rtlCol="0" anchor="ctr" anchorCtr="0">
            <a:spAutoFit/>
          </a:bodyPr>
          <a:lstStyle/>
          <a:p>
            <a:r>
              <a:rPr lang="de-DE" sz="2400" dirty="0">
                <a:solidFill>
                  <a:srgbClr val="E01A4C"/>
                </a:solidFill>
                <a:latin typeface="Arial" panose="020B0604020202020204" pitchFamily="34" charset="0"/>
                <a:ea typeface="Source Sans Pro" panose="020B0503030403020204" pitchFamily="34" charset="0"/>
                <a:cs typeface="Arial" panose="020B0604020202020204" pitchFamily="34" charset="0"/>
              </a:rPr>
              <a:t>Zugänge:</a:t>
            </a:r>
            <a:endParaRPr lang="de-CH" sz="2400" dirty="0">
              <a:solidFill>
                <a:srgbClr val="E01A4C"/>
              </a:solidFill>
              <a:latin typeface="Arial" panose="020B0604020202020204" pitchFamily="34" charset="0"/>
              <a:ea typeface="Source Sans Pro" panose="020B0503030403020204" pitchFamily="34" charset="0"/>
              <a:cs typeface="Arial" panose="020B0604020202020204" pitchFamily="34" charset="0"/>
            </a:endParaRPr>
          </a:p>
        </p:txBody>
      </p:sp>
      <p:sp>
        <p:nvSpPr>
          <p:cNvPr id="3" name="Textfeld 2">
            <a:extLst>
              <a:ext uri="{FF2B5EF4-FFF2-40B4-BE49-F238E27FC236}">
                <a16:creationId xmlns:a16="http://schemas.microsoft.com/office/drawing/2014/main" id="{195E6CD5-011B-4F7F-8B14-85D9979B422A}"/>
              </a:ext>
            </a:extLst>
          </p:cNvPr>
          <p:cNvSpPr txBox="1"/>
          <p:nvPr/>
        </p:nvSpPr>
        <p:spPr>
          <a:xfrm>
            <a:off x="3600758" y="58965"/>
            <a:ext cx="8591242" cy="369332"/>
          </a:xfrm>
          <a:prstGeom prst="rect">
            <a:avLst/>
          </a:prstGeom>
          <a:noFill/>
        </p:spPr>
        <p:txBody>
          <a:bodyPr wrap="square" rtlCol="0">
            <a:spAutoFit/>
          </a:bodyPr>
          <a:lstStyle/>
          <a:p>
            <a:pPr algn="r"/>
            <a:r>
              <a:rPr lang="de-DE" dirty="0">
                <a:latin typeface="Arial" panose="020B0604020202020204" pitchFamily="34" charset="0"/>
                <a:ea typeface="Source Sans Pro" panose="020B0503030403020204" pitchFamily="34" charset="0"/>
                <a:cs typeface="Arial" panose="020B0604020202020204" pitchFamily="34" charset="0"/>
              </a:rPr>
              <a:t>→ Die Anzahl der Benutzer über den Browser oder über die App ist unbeschränkt</a:t>
            </a:r>
            <a:endParaRPr lang="de-CH" b="1" dirty="0">
              <a:latin typeface="Arial" panose="020B0604020202020204" pitchFamily="34" charset="0"/>
              <a:ea typeface="Source Sans Pro" panose="020B0503030403020204" pitchFamily="34" charset="0"/>
              <a:cs typeface="Arial" panose="020B0604020202020204" pitchFamily="34" charset="0"/>
            </a:endParaRPr>
          </a:p>
        </p:txBody>
      </p:sp>
      <p:pic>
        <p:nvPicPr>
          <p:cNvPr id="16" name="Grafik 15" descr="Goldfischglas mit einfarbiger Füllung">
            <a:extLst>
              <a:ext uri="{FF2B5EF4-FFF2-40B4-BE49-F238E27FC236}">
                <a16:creationId xmlns:a16="http://schemas.microsoft.com/office/drawing/2014/main" id="{4966100E-4470-4671-B52B-2323D49C83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04427" y="2893107"/>
            <a:ext cx="1996330" cy="1996330"/>
          </a:xfrm>
          <a:prstGeom prst="rect">
            <a:avLst/>
          </a:prstGeom>
        </p:spPr>
      </p:pic>
      <p:sp>
        <p:nvSpPr>
          <p:cNvPr id="32" name="Textfeld 31">
            <a:extLst>
              <a:ext uri="{FF2B5EF4-FFF2-40B4-BE49-F238E27FC236}">
                <a16:creationId xmlns:a16="http://schemas.microsoft.com/office/drawing/2014/main" id="{0506E2C3-1B21-4BAB-8B80-C627CC0DE970}"/>
              </a:ext>
            </a:extLst>
          </p:cNvPr>
          <p:cNvSpPr txBox="1"/>
          <p:nvPr/>
        </p:nvSpPr>
        <p:spPr>
          <a:xfrm>
            <a:off x="9120463" y="3337433"/>
            <a:ext cx="3126723" cy="369332"/>
          </a:xfrm>
          <a:prstGeom prst="rect">
            <a:avLst/>
          </a:prstGeom>
          <a:noFill/>
        </p:spPr>
        <p:txBody>
          <a:bodyPr wrap="square" rtlCol="0">
            <a:spAutoFit/>
          </a:bodyPr>
          <a:lstStyle>
            <a:defPPr>
              <a:defRPr lang="de-DE"/>
            </a:defPPr>
            <a:lvl1pPr>
              <a:defRPr>
                <a:latin typeface="Source Sans Pro" panose="020B0503030403020204" pitchFamily="34" charset="0"/>
                <a:ea typeface="Source Sans Pro" panose="020B0503030403020204" pitchFamily="34" charset="0"/>
              </a:defRPr>
            </a:lvl1pPr>
          </a:lstStyle>
          <a:p>
            <a:r>
              <a:rPr lang="de-DE" dirty="0">
                <a:latin typeface="Arial" panose="020B0604020202020204" pitchFamily="34" charset="0"/>
                <a:cs typeface="Arial" panose="020B0604020202020204" pitchFamily="34" charset="0"/>
              </a:rPr>
              <a:t>Gemeinderat</a:t>
            </a:r>
            <a:endParaRPr lang="de-CH" dirty="0">
              <a:latin typeface="Arial" panose="020B0604020202020204" pitchFamily="34" charset="0"/>
              <a:cs typeface="Arial" panose="020B0604020202020204" pitchFamily="34" charset="0"/>
            </a:endParaRPr>
          </a:p>
        </p:txBody>
      </p:sp>
      <p:sp>
        <p:nvSpPr>
          <p:cNvPr id="33" name="Textfeld 32">
            <a:extLst>
              <a:ext uri="{FF2B5EF4-FFF2-40B4-BE49-F238E27FC236}">
                <a16:creationId xmlns:a16="http://schemas.microsoft.com/office/drawing/2014/main" id="{60775EE8-BE01-40ED-9794-7068313D184F}"/>
              </a:ext>
            </a:extLst>
          </p:cNvPr>
          <p:cNvSpPr txBox="1"/>
          <p:nvPr/>
        </p:nvSpPr>
        <p:spPr>
          <a:xfrm>
            <a:off x="9120465" y="3684351"/>
            <a:ext cx="3058213" cy="369332"/>
          </a:xfrm>
          <a:prstGeom prst="rect">
            <a:avLst/>
          </a:prstGeom>
          <a:noFill/>
        </p:spPr>
        <p:txBody>
          <a:bodyPr wrap="square" rtlCol="0">
            <a:spAutoFit/>
          </a:bodyPr>
          <a:lstStyle>
            <a:defPPr>
              <a:defRPr lang="de-DE"/>
            </a:defPPr>
            <a:lvl1pPr>
              <a:defRPr>
                <a:latin typeface="Source Sans Pro" panose="020B0503030403020204" pitchFamily="34" charset="0"/>
                <a:ea typeface="Source Sans Pro" panose="020B0503030403020204" pitchFamily="34" charset="0"/>
              </a:defRPr>
            </a:lvl1pPr>
          </a:lstStyle>
          <a:p>
            <a:r>
              <a:rPr lang="de-DE" dirty="0">
                <a:latin typeface="Arial" panose="020B0604020202020204" pitchFamily="34" charset="0"/>
                <a:cs typeface="Arial" panose="020B0604020202020204" pitchFamily="34" charset="0"/>
              </a:rPr>
              <a:t>Krisenstab / GFS</a:t>
            </a:r>
            <a:endParaRPr lang="de-CH" dirty="0">
              <a:latin typeface="Arial" panose="020B0604020202020204" pitchFamily="34" charset="0"/>
              <a:cs typeface="Arial" panose="020B0604020202020204" pitchFamily="34" charset="0"/>
            </a:endParaRPr>
          </a:p>
        </p:txBody>
      </p:sp>
      <p:sp>
        <p:nvSpPr>
          <p:cNvPr id="34" name="Textfeld 33">
            <a:extLst>
              <a:ext uri="{FF2B5EF4-FFF2-40B4-BE49-F238E27FC236}">
                <a16:creationId xmlns:a16="http://schemas.microsoft.com/office/drawing/2014/main" id="{922DC198-C151-45CA-81E0-D532B7AEAA50}"/>
              </a:ext>
            </a:extLst>
          </p:cNvPr>
          <p:cNvSpPr txBox="1"/>
          <p:nvPr/>
        </p:nvSpPr>
        <p:spPr>
          <a:xfrm>
            <a:off x="9120463" y="4050224"/>
            <a:ext cx="3058213" cy="369332"/>
          </a:xfrm>
          <a:prstGeom prst="rect">
            <a:avLst/>
          </a:prstGeom>
          <a:noFill/>
        </p:spPr>
        <p:txBody>
          <a:bodyPr wrap="square" rtlCol="0">
            <a:spAutoFit/>
          </a:bodyPr>
          <a:lstStyle>
            <a:defPPr>
              <a:defRPr lang="de-DE"/>
            </a:defPPr>
            <a:lvl1pPr>
              <a:defRPr>
                <a:latin typeface="Source Sans Pro" panose="020B0503030403020204" pitchFamily="34" charset="0"/>
                <a:ea typeface="Source Sans Pro" panose="020B0503030403020204" pitchFamily="34" charset="0"/>
              </a:defRPr>
            </a:lvl1pPr>
          </a:lstStyle>
          <a:p>
            <a:r>
              <a:rPr lang="de-DE" dirty="0">
                <a:latin typeface="Arial" panose="020B0604020202020204" pitchFamily="34" charset="0"/>
                <a:cs typeface="Arial" panose="020B0604020202020204" pitchFamily="34" charset="0"/>
              </a:rPr>
              <a:t>SiBe / Personalabteilung</a:t>
            </a:r>
            <a:endParaRPr lang="de-CH" dirty="0">
              <a:latin typeface="Arial" panose="020B0604020202020204" pitchFamily="34" charset="0"/>
              <a:cs typeface="Arial" panose="020B0604020202020204" pitchFamily="34" charset="0"/>
            </a:endParaRPr>
          </a:p>
        </p:txBody>
      </p:sp>
      <p:sp>
        <p:nvSpPr>
          <p:cNvPr id="35" name="Textfeld 34">
            <a:extLst>
              <a:ext uri="{FF2B5EF4-FFF2-40B4-BE49-F238E27FC236}">
                <a16:creationId xmlns:a16="http://schemas.microsoft.com/office/drawing/2014/main" id="{C4EA6059-CBC4-4D83-A298-636FFB4EA33B}"/>
              </a:ext>
            </a:extLst>
          </p:cNvPr>
          <p:cNvSpPr txBox="1"/>
          <p:nvPr/>
        </p:nvSpPr>
        <p:spPr>
          <a:xfrm>
            <a:off x="9188971" y="5045466"/>
            <a:ext cx="3058213" cy="369332"/>
          </a:xfrm>
          <a:prstGeom prst="rect">
            <a:avLst/>
          </a:prstGeom>
          <a:noFill/>
        </p:spPr>
        <p:txBody>
          <a:bodyPr wrap="square" rtlCol="0">
            <a:spAutoFit/>
          </a:bodyPr>
          <a:lstStyle>
            <a:defPPr>
              <a:defRPr lang="de-DE"/>
            </a:defPPr>
            <a:lvl1pPr>
              <a:defRPr>
                <a:latin typeface="Source Sans Pro" panose="020B0503030403020204" pitchFamily="34" charset="0"/>
                <a:ea typeface="Source Sans Pro" panose="020B0503030403020204" pitchFamily="34" charset="0"/>
              </a:defRPr>
            </a:lvl1pPr>
          </a:lstStyle>
          <a:p>
            <a:r>
              <a:rPr lang="de-DE" dirty="0">
                <a:latin typeface="Arial" panose="020B0604020202020204" pitchFamily="34" charset="0"/>
                <a:cs typeface="Arial" panose="020B0604020202020204" pitchFamily="34" charset="0"/>
              </a:rPr>
              <a:t>Mitarbeitende</a:t>
            </a:r>
            <a:endParaRPr lang="de-CH" dirty="0">
              <a:latin typeface="Arial" panose="020B0604020202020204" pitchFamily="34" charset="0"/>
              <a:cs typeface="Arial" panose="020B0604020202020204" pitchFamily="34" charset="0"/>
            </a:endParaRPr>
          </a:p>
        </p:txBody>
      </p:sp>
      <p:sp>
        <p:nvSpPr>
          <p:cNvPr id="48" name="Foliennummernplatzhalter 47">
            <a:extLst>
              <a:ext uri="{FF2B5EF4-FFF2-40B4-BE49-F238E27FC236}">
                <a16:creationId xmlns:a16="http://schemas.microsoft.com/office/drawing/2014/main" id="{40C0E525-7EBE-4FBC-AF29-5F306C7E800F}"/>
              </a:ext>
            </a:extLst>
          </p:cNvPr>
          <p:cNvSpPr>
            <a:spLocks noGrp="1"/>
          </p:cNvSpPr>
          <p:nvPr>
            <p:ph type="sldNum" sz="quarter" idx="12"/>
          </p:nvPr>
        </p:nvSpPr>
        <p:spPr>
          <a:xfrm>
            <a:off x="350455" y="52730"/>
            <a:ext cx="285650" cy="365125"/>
          </a:xfrm>
        </p:spPr>
        <p:txBody>
          <a:bodyPr/>
          <a:lstStyle/>
          <a:p>
            <a:fld id="{F98657C1-4E24-44B1-8FBA-D4501D7501C4}" type="slidenum">
              <a:rPr lang="de-CH" smtClean="0">
                <a:latin typeface="Arial" panose="020B0604020202020204" pitchFamily="34" charset="0"/>
                <a:cs typeface="Arial" panose="020B0604020202020204" pitchFamily="34" charset="0"/>
              </a:rPr>
              <a:pPr/>
              <a:t>27</a:t>
            </a:fld>
            <a:endParaRPr lang="de-CH" dirty="0">
              <a:latin typeface="Arial" panose="020B0604020202020204" pitchFamily="34" charset="0"/>
              <a:cs typeface="Arial" panose="020B0604020202020204" pitchFamily="34" charset="0"/>
            </a:endParaRPr>
          </a:p>
        </p:txBody>
      </p:sp>
      <p:sp>
        <p:nvSpPr>
          <p:cNvPr id="4" name="Rechteck 3">
            <a:extLst>
              <a:ext uri="{FF2B5EF4-FFF2-40B4-BE49-F238E27FC236}">
                <a16:creationId xmlns:a16="http://schemas.microsoft.com/office/drawing/2014/main" id="{54CFF16C-8E08-4249-8834-43832FA10D13}"/>
              </a:ext>
            </a:extLst>
          </p:cNvPr>
          <p:cNvSpPr/>
          <p:nvPr/>
        </p:nvSpPr>
        <p:spPr>
          <a:xfrm>
            <a:off x="2585664" y="3818736"/>
            <a:ext cx="598965" cy="428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atin typeface="Arial" panose="020B0604020202020204" pitchFamily="34" charset="0"/>
              <a:cs typeface="Arial" panose="020B0604020202020204" pitchFamily="34" charset="0"/>
            </a:endParaRPr>
          </a:p>
        </p:txBody>
      </p:sp>
      <p:pic>
        <p:nvPicPr>
          <p:cNvPr id="27" name="Grafik 26" descr="Hierarchie mit einfarbiger Füllung">
            <a:extLst>
              <a:ext uri="{FF2B5EF4-FFF2-40B4-BE49-F238E27FC236}">
                <a16:creationId xmlns:a16="http://schemas.microsoft.com/office/drawing/2014/main" id="{DF8F11A1-8CAD-4BE1-8066-7958F0AC25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48726" y="3857376"/>
            <a:ext cx="382500" cy="382500"/>
          </a:xfrm>
          <a:prstGeom prst="rect">
            <a:avLst/>
          </a:prstGeom>
        </p:spPr>
      </p:pic>
      <p:pic>
        <p:nvPicPr>
          <p:cNvPr id="57" name="Grafik 56" descr="Clownfisch mit einfarbiger Füllung">
            <a:extLst>
              <a:ext uri="{FF2B5EF4-FFF2-40B4-BE49-F238E27FC236}">
                <a16:creationId xmlns:a16="http://schemas.microsoft.com/office/drawing/2014/main" id="{7A9CA2E8-CD40-4CD2-ABB4-6E71B32BF01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2683103" y="3478137"/>
            <a:ext cx="565110" cy="565110"/>
          </a:xfrm>
          <a:prstGeom prst="rect">
            <a:avLst/>
          </a:prstGeom>
        </p:spPr>
      </p:pic>
      <p:sp>
        <p:nvSpPr>
          <p:cNvPr id="28" name="Textfeld 27">
            <a:extLst>
              <a:ext uri="{FF2B5EF4-FFF2-40B4-BE49-F238E27FC236}">
                <a16:creationId xmlns:a16="http://schemas.microsoft.com/office/drawing/2014/main" id="{48AFD41A-D21B-4796-ACA1-BF9242E25A3A}"/>
              </a:ext>
            </a:extLst>
          </p:cNvPr>
          <p:cNvSpPr txBox="1"/>
          <p:nvPr/>
        </p:nvSpPr>
        <p:spPr>
          <a:xfrm>
            <a:off x="9120461" y="2468337"/>
            <a:ext cx="3126723" cy="369332"/>
          </a:xfrm>
          <a:prstGeom prst="rect">
            <a:avLst/>
          </a:prstGeom>
          <a:noFill/>
        </p:spPr>
        <p:txBody>
          <a:bodyPr wrap="square" rtlCol="0">
            <a:spAutoFit/>
          </a:bodyPr>
          <a:lstStyle>
            <a:defPPr>
              <a:defRPr lang="de-DE"/>
            </a:defPPr>
            <a:lvl1pPr>
              <a:defRPr>
                <a:latin typeface="Source Sans Pro" panose="020B0503030403020204" pitchFamily="34" charset="0"/>
                <a:ea typeface="Source Sans Pro" panose="020B0503030403020204" pitchFamily="34" charset="0"/>
              </a:defRPr>
            </a:lvl1pPr>
          </a:lstStyle>
          <a:p>
            <a:r>
              <a:rPr lang="de-DE" dirty="0">
                <a:latin typeface="Arial" panose="020B0604020202020204" pitchFamily="34" charset="0"/>
                <a:cs typeface="Arial" panose="020B0604020202020204" pitchFamily="34" charset="0"/>
              </a:rPr>
              <a:t>Regionales Führungsorgan</a:t>
            </a:r>
            <a:endParaRPr lang="de-CH" dirty="0">
              <a:latin typeface="Arial" panose="020B0604020202020204" pitchFamily="34" charset="0"/>
              <a:cs typeface="Arial" panose="020B0604020202020204" pitchFamily="34" charset="0"/>
            </a:endParaRPr>
          </a:p>
        </p:txBody>
      </p:sp>
      <p:sp>
        <p:nvSpPr>
          <p:cNvPr id="29" name="Textfeld 28">
            <a:extLst>
              <a:ext uri="{FF2B5EF4-FFF2-40B4-BE49-F238E27FC236}">
                <a16:creationId xmlns:a16="http://schemas.microsoft.com/office/drawing/2014/main" id="{E2754E62-F30E-4F88-B6E3-B1A6C98E7B5B}"/>
              </a:ext>
            </a:extLst>
          </p:cNvPr>
          <p:cNvSpPr txBox="1"/>
          <p:nvPr/>
        </p:nvSpPr>
        <p:spPr>
          <a:xfrm>
            <a:off x="9120461" y="2060906"/>
            <a:ext cx="3126723" cy="369332"/>
          </a:xfrm>
          <a:prstGeom prst="rect">
            <a:avLst/>
          </a:prstGeom>
          <a:noFill/>
        </p:spPr>
        <p:txBody>
          <a:bodyPr wrap="square" rtlCol="0">
            <a:spAutoFit/>
          </a:bodyPr>
          <a:lstStyle>
            <a:defPPr>
              <a:defRPr lang="de-DE"/>
            </a:defPPr>
            <a:lvl1pPr>
              <a:defRPr>
                <a:latin typeface="Source Sans Pro" panose="020B0503030403020204" pitchFamily="34" charset="0"/>
                <a:ea typeface="Source Sans Pro" panose="020B0503030403020204" pitchFamily="34" charset="0"/>
              </a:defRPr>
            </a:lvl1pPr>
          </a:lstStyle>
          <a:p>
            <a:r>
              <a:rPr lang="de-DE" dirty="0">
                <a:latin typeface="Arial" panose="020B0604020202020204" pitchFamily="34" charset="0"/>
                <a:cs typeface="Arial" panose="020B0604020202020204" pitchFamily="34" charset="0"/>
              </a:rPr>
              <a:t>Kantonales Führungsorgan</a:t>
            </a:r>
            <a:endParaRPr lang="de-CH" dirty="0">
              <a:latin typeface="Arial" panose="020B0604020202020204" pitchFamily="34" charset="0"/>
              <a:cs typeface="Arial" panose="020B0604020202020204" pitchFamily="34" charset="0"/>
            </a:endParaRPr>
          </a:p>
        </p:txBody>
      </p:sp>
      <p:sp>
        <p:nvSpPr>
          <p:cNvPr id="30" name="Textfeld 29">
            <a:extLst>
              <a:ext uri="{FF2B5EF4-FFF2-40B4-BE49-F238E27FC236}">
                <a16:creationId xmlns:a16="http://schemas.microsoft.com/office/drawing/2014/main" id="{AE2B15D4-D8EE-4978-9890-27B6C2770D4D}"/>
              </a:ext>
            </a:extLst>
          </p:cNvPr>
          <p:cNvSpPr txBox="1"/>
          <p:nvPr/>
        </p:nvSpPr>
        <p:spPr>
          <a:xfrm>
            <a:off x="9188971" y="5388925"/>
            <a:ext cx="3058213" cy="369332"/>
          </a:xfrm>
          <a:prstGeom prst="rect">
            <a:avLst/>
          </a:prstGeom>
          <a:noFill/>
        </p:spPr>
        <p:txBody>
          <a:bodyPr wrap="square" rtlCol="0">
            <a:spAutoFit/>
          </a:bodyPr>
          <a:lstStyle>
            <a:defPPr>
              <a:defRPr lang="de-DE"/>
            </a:defPPr>
            <a:lvl1pPr>
              <a:defRPr>
                <a:latin typeface="Source Sans Pro" panose="020B0503030403020204" pitchFamily="34" charset="0"/>
                <a:ea typeface="Source Sans Pro" panose="020B0503030403020204" pitchFamily="34" charset="0"/>
              </a:defRPr>
            </a:lvl1pPr>
          </a:lstStyle>
          <a:p>
            <a:r>
              <a:rPr lang="de-DE" dirty="0">
                <a:latin typeface="Arial" panose="020B0604020202020204" pitchFamily="34" charset="0"/>
                <a:cs typeface="Arial" panose="020B0604020202020204" pitchFamily="34" charset="0"/>
              </a:rPr>
              <a:t>Schule</a:t>
            </a:r>
            <a:endParaRPr lang="de-CH" dirty="0">
              <a:latin typeface="Arial" panose="020B0604020202020204" pitchFamily="34" charset="0"/>
              <a:cs typeface="Arial" panose="020B0604020202020204" pitchFamily="34" charset="0"/>
            </a:endParaRPr>
          </a:p>
        </p:txBody>
      </p:sp>
      <p:cxnSp>
        <p:nvCxnSpPr>
          <p:cNvPr id="39" name="Gerade Verbindung mit Pfeil 38">
            <a:extLst>
              <a:ext uri="{FF2B5EF4-FFF2-40B4-BE49-F238E27FC236}">
                <a16:creationId xmlns:a16="http://schemas.microsoft.com/office/drawing/2014/main" id="{6A760777-ED46-4FEF-96AF-1DD545858552}"/>
              </a:ext>
            </a:extLst>
          </p:cNvPr>
          <p:cNvCxnSpPr>
            <a:cxnSpLocks/>
          </p:cNvCxnSpPr>
          <p:nvPr/>
        </p:nvCxnSpPr>
        <p:spPr>
          <a:xfrm flipV="1">
            <a:off x="3221567" y="2430238"/>
            <a:ext cx="3986629" cy="2649831"/>
          </a:xfrm>
          <a:prstGeom prst="straightConnector1">
            <a:avLst/>
          </a:prstGeom>
          <a:ln w="38100">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51" name="Grafik 50">
            <a:extLst>
              <a:ext uri="{FF2B5EF4-FFF2-40B4-BE49-F238E27FC236}">
                <a16:creationId xmlns:a16="http://schemas.microsoft.com/office/drawing/2014/main" id="{3F89979D-75CC-4AA3-BF9A-A32E7D8540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92607" y="4549480"/>
            <a:ext cx="1800000" cy="1350000"/>
          </a:xfrm>
          <a:prstGeom prst="rect">
            <a:avLst/>
          </a:prstGeom>
        </p:spPr>
      </p:pic>
      <p:pic>
        <p:nvPicPr>
          <p:cNvPr id="26" name="Grafik 25" descr="Gruppe von Personen mit einfarbiger Füllung">
            <a:extLst>
              <a:ext uri="{FF2B5EF4-FFF2-40B4-BE49-F238E27FC236}">
                <a16:creationId xmlns:a16="http://schemas.microsoft.com/office/drawing/2014/main" id="{724B4661-7B6A-471C-84C6-8D9C23F8FC0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324777" y="1600103"/>
            <a:ext cx="1143203" cy="1143203"/>
          </a:xfrm>
          <a:prstGeom prst="rect">
            <a:avLst/>
          </a:prstGeom>
        </p:spPr>
      </p:pic>
      <p:sp>
        <p:nvSpPr>
          <p:cNvPr id="31" name="Textfeld 30">
            <a:extLst>
              <a:ext uri="{FF2B5EF4-FFF2-40B4-BE49-F238E27FC236}">
                <a16:creationId xmlns:a16="http://schemas.microsoft.com/office/drawing/2014/main" id="{C390EB88-4DF1-4BF6-813B-CAB4AF996A4C}"/>
              </a:ext>
            </a:extLst>
          </p:cNvPr>
          <p:cNvSpPr txBox="1"/>
          <p:nvPr/>
        </p:nvSpPr>
        <p:spPr>
          <a:xfrm>
            <a:off x="9072884" y="1498968"/>
            <a:ext cx="3221875" cy="369332"/>
          </a:xfrm>
          <a:prstGeom prst="rect">
            <a:avLst/>
          </a:prstGeom>
          <a:noFill/>
        </p:spPr>
        <p:txBody>
          <a:bodyPr wrap="square" lIns="0" rIns="0" rtlCol="0">
            <a:spAutoFit/>
          </a:bodyPr>
          <a:lstStyle>
            <a:defPPr>
              <a:defRPr lang="de-DE"/>
            </a:defPPr>
            <a:lvl1pPr>
              <a:defRPr>
                <a:latin typeface="Source Sans Pro" panose="020B0503030403020204" pitchFamily="34" charset="0"/>
                <a:ea typeface="Source Sans Pro" panose="020B0503030403020204" pitchFamily="34" charset="0"/>
              </a:defRPr>
            </a:lvl1pPr>
          </a:lstStyle>
          <a:p>
            <a:r>
              <a:rPr lang="de-DE" dirty="0">
                <a:solidFill>
                  <a:srgbClr val="E01A4C"/>
                </a:solidFill>
                <a:latin typeface="Arial" panose="020B0604020202020204" pitchFamily="34" charset="0"/>
                <a:cs typeface="Arial" panose="020B0604020202020204" pitchFamily="34" charset="0"/>
              </a:rPr>
              <a:t>c) BenutzerInnen</a:t>
            </a:r>
          </a:p>
        </p:txBody>
      </p:sp>
    </p:spTree>
    <p:extLst>
      <p:ext uri="{BB962C8B-B14F-4D97-AF65-F5344CB8AC3E}">
        <p14:creationId xmlns:p14="http://schemas.microsoft.com/office/powerpoint/2010/main" val="19389919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E7B144D7-1603-429D-85D3-08E8AB3FB4ED}"/>
              </a:ext>
            </a:extLst>
          </p:cNvPr>
          <p:cNvSpPr txBox="1"/>
          <p:nvPr/>
        </p:nvSpPr>
        <p:spPr>
          <a:xfrm>
            <a:off x="2464441" y="2769234"/>
            <a:ext cx="8780462" cy="3139321"/>
          </a:xfrm>
          <a:prstGeom prst="rect">
            <a:avLst/>
          </a:prstGeom>
          <a:noFill/>
        </p:spPr>
        <p:txBody>
          <a:bodyPr wrap="square">
            <a:spAutoFit/>
          </a:bodyPr>
          <a:lstStyle/>
          <a:p>
            <a:r>
              <a:rPr lang="de-DE" b="1" dirty="0">
                <a:latin typeface="Arial" panose="020B0604020202020204" pitchFamily="34" charset="0"/>
                <a:ea typeface="Source Sans Pro" panose="020B0503030403020204" pitchFamily="34" charset="0"/>
                <a:cs typeface="Arial" panose="020B0604020202020204" pitchFamily="34" charset="0"/>
              </a:rPr>
              <a:t>Ausprobieren &amp; Kennenlernen</a:t>
            </a:r>
          </a:p>
          <a:p>
            <a:pPr marL="177800" indent="-177800" algn="l">
              <a:buFont typeface="Arial" panose="020B0604020202020204" pitchFamily="34" charset="0"/>
              <a:buChar char="•"/>
            </a:pPr>
            <a:endParaRPr lang="de-DE" dirty="0">
              <a:latin typeface="Arial" panose="020B0604020202020204" pitchFamily="34" charset="0"/>
              <a:ea typeface="Source Sans Pro" panose="020B0503030403020204" pitchFamily="34" charset="0"/>
              <a:cs typeface="Arial" panose="020B0604020202020204" pitchFamily="34" charset="0"/>
            </a:endParaRPr>
          </a:p>
          <a:p>
            <a:pPr marL="177800" indent="-177800" algn="l">
              <a:buFont typeface="Arial" panose="020B0604020202020204" pitchFamily="34" charset="0"/>
              <a:buChar char="•"/>
            </a:pPr>
            <a:endParaRPr lang="de-DE" dirty="0">
              <a:latin typeface="Arial" panose="020B0604020202020204" pitchFamily="34" charset="0"/>
              <a:ea typeface="Source Sans Pro" panose="020B0503030403020204" pitchFamily="34" charset="0"/>
              <a:cs typeface="Arial" panose="020B0604020202020204" pitchFamily="34" charset="0"/>
            </a:endParaRPr>
          </a:p>
          <a:p>
            <a:pPr marL="177800" indent="-177800" algn="l">
              <a:buFont typeface="Arial" panose="020B0604020202020204" pitchFamily="34" charset="0"/>
              <a:buChar char="•"/>
            </a:pPr>
            <a:r>
              <a:rPr lang="de-DE" dirty="0">
                <a:effectLst/>
                <a:latin typeface="Arial" panose="020B0604020202020204" pitchFamily="34" charset="0"/>
                <a:ea typeface="Source Sans Pro" panose="020B0503030403020204" pitchFamily="34" charset="0"/>
                <a:cs typeface="Arial" panose="020B0604020202020204" pitchFamily="34" charset="0"/>
              </a:rPr>
              <a:t>Als App: </a:t>
            </a:r>
          </a:p>
          <a:p>
            <a:pPr marL="177800" indent="-177800" algn="l">
              <a:buFont typeface="Arial" panose="020B0604020202020204" pitchFamily="34" charset="0"/>
              <a:buChar char="•"/>
            </a:pPr>
            <a:endParaRPr lang="de-DE" dirty="0">
              <a:latin typeface="Arial" panose="020B0604020202020204" pitchFamily="34" charset="0"/>
              <a:ea typeface="Source Sans Pro" panose="020B0503030403020204" pitchFamily="34" charset="0"/>
              <a:cs typeface="Arial" panose="020B0604020202020204" pitchFamily="34" charset="0"/>
            </a:endParaRPr>
          </a:p>
          <a:p>
            <a:pPr algn="l"/>
            <a:endParaRPr lang="de-DE" dirty="0">
              <a:latin typeface="Arial" panose="020B0604020202020204" pitchFamily="34" charset="0"/>
              <a:ea typeface="Source Sans Pro" panose="020B0503030403020204" pitchFamily="34" charset="0"/>
              <a:cs typeface="Arial" panose="020B0604020202020204" pitchFamily="34" charset="0"/>
            </a:endParaRPr>
          </a:p>
          <a:p>
            <a:pPr marL="177800" indent="-177800" algn="l">
              <a:buFont typeface="Arial" panose="020B0604020202020204" pitchFamily="34" charset="0"/>
              <a:buChar char="•"/>
            </a:pPr>
            <a:endParaRPr lang="de-DE" dirty="0">
              <a:latin typeface="Arial" panose="020B0604020202020204" pitchFamily="34" charset="0"/>
              <a:ea typeface="Source Sans Pro" panose="020B0503030403020204" pitchFamily="34" charset="0"/>
              <a:cs typeface="Arial" panose="020B0604020202020204" pitchFamily="34" charset="0"/>
            </a:endParaRPr>
          </a:p>
          <a:p>
            <a:pPr marL="177800" indent="-177800" algn="l">
              <a:buFont typeface="Arial" panose="020B0604020202020204" pitchFamily="34" charset="0"/>
              <a:buChar char="•"/>
            </a:pPr>
            <a:r>
              <a:rPr lang="de-DE" dirty="0">
                <a:effectLst/>
                <a:latin typeface="Arial" panose="020B0604020202020204" pitchFamily="34" charset="0"/>
                <a:ea typeface="Source Sans Pro" panose="020B0503030403020204" pitchFamily="34" charset="0"/>
                <a:cs typeface="Arial" panose="020B0604020202020204" pitchFamily="34" charset="0"/>
              </a:rPr>
              <a:t>Oder im Browser</a:t>
            </a:r>
          </a:p>
          <a:p>
            <a:pPr marL="177800" indent="-177800" algn="l">
              <a:buFont typeface="Arial" panose="020B0604020202020204" pitchFamily="34" charset="0"/>
              <a:buChar char="•"/>
            </a:pPr>
            <a:endParaRPr lang="de-DE" dirty="0">
              <a:effectLst/>
              <a:latin typeface="Arial" panose="020B0604020202020204" pitchFamily="34" charset="0"/>
              <a:ea typeface="Source Sans Pro" panose="020B0503030403020204" pitchFamily="34" charset="0"/>
              <a:cs typeface="Arial" panose="020B0604020202020204" pitchFamily="34" charset="0"/>
            </a:endParaRPr>
          </a:p>
          <a:p>
            <a:pPr algn="l"/>
            <a:br>
              <a:rPr lang="de-DE" dirty="0">
                <a:effectLst/>
                <a:latin typeface="Arial" panose="020B0604020202020204" pitchFamily="34" charset="0"/>
                <a:ea typeface="Source Sans Pro" panose="020B0503030403020204" pitchFamily="34" charset="0"/>
                <a:cs typeface="Arial" panose="020B0604020202020204" pitchFamily="34" charset="0"/>
              </a:rPr>
            </a:br>
            <a:endParaRPr lang="de-DE" dirty="0">
              <a:effectLst/>
              <a:latin typeface="Arial" panose="020B0604020202020204" pitchFamily="34" charset="0"/>
              <a:ea typeface="Source Sans Pro" panose="020B0503030403020204" pitchFamily="34" charset="0"/>
              <a:cs typeface="Arial" panose="020B0604020202020204" pitchFamily="34" charset="0"/>
            </a:endParaRPr>
          </a:p>
        </p:txBody>
      </p:sp>
      <p:sp>
        <p:nvSpPr>
          <p:cNvPr id="2" name="Foliennummernplatzhalter 1">
            <a:extLst>
              <a:ext uri="{FF2B5EF4-FFF2-40B4-BE49-F238E27FC236}">
                <a16:creationId xmlns:a16="http://schemas.microsoft.com/office/drawing/2014/main" id="{FCA1F283-6BDE-4C08-97BF-36868F79DB3E}"/>
              </a:ext>
            </a:extLst>
          </p:cNvPr>
          <p:cNvSpPr>
            <a:spLocks noGrp="1"/>
          </p:cNvSpPr>
          <p:nvPr>
            <p:ph type="sldNum" sz="quarter" idx="12"/>
          </p:nvPr>
        </p:nvSpPr>
        <p:spPr/>
        <p:txBody>
          <a:bodyPr/>
          <a:lstStyle/>
          <a:p>
            <a:fld id="{F98657C1-4E24-44B1-8FBA-D4501D7501C4}" type="slidenum">
              <a:rPr lang="de-CH" smtClean="0">
                <a:latin typeface="Arial" panose="020B0604020202020204" pitchFamily="34" charset="0"/>
                <a:cs typeface="Arial" panose="020B0604020202020204" pitchFamily="34" charset="0"/>
              </a:rPr>
              <a:pPr/>
              <a:t>28</a:t>
            </a:fld>
            <a:endParaRPr lang="de-CH" dirty="0">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718D46A9-4537-42AE-988A-D0E5894BE30E}"/>
              </a:ext>
            </a:extLst>
          </p:cNvPr>
          <p:cNvSpPr txBox="1"/>
          <p:nvPr/>
        </p:nvSpPr>
        <p:spPr>
          <a:xfrm>
            <a:off x="675327" y="89742"/>
            <a:ext cx="5511573" cy="307777"/>
          </a:xfrm>
          <a:prstGeom prst="rect">
            <a:avLst/>
          </a:prstGeom>
          <a:noFill/>
        </p:spPr>
        <p:txBody>
          <a:bodyPr wrap="none" lIns="0" tIns="0" rIns="0" bIns="0" rtlCol="0" anchor="ctr" anchorCtr="0">
            <a:spAutoFit/>
          </a:bodyPr>
          <a:lstStyle/>
          <a:p>
            <a:r>
              <a:rPr lang="de-DE" sz="2000" dirty="0">
                <a:solidFill>
                  <a:srgbClr val="E01A4C"/>
                </a:solidFill>
                <a:latin typeface="Arial" panose="020B0604020202020204" pitchFamily="34" charset="0"/>
                <a:ea typeface="Source Sans Pro" panose="020B0503030403020204" pitchFamily="34" charset="0"/>
                <a:cs typeface="Arial" panose="020B0604020202020204" pitchFamily="34" charset="0"/>
              </a:rPr>
              <a:t>Vorgehen bis zum eigenen KRISENKOMPASS</a:t>
            </a:r>
            <a:r>
              <a:rPr lang="de-DE" sz="2000" baseline="30000" dirty="0">
                <a:solidFill>
                  <a:srgbClr val="E01A4C"/>
                </a:solidFill>
                <a:latin typeface="Arial" panose="020B0604020202020204" pitchFamily="34" charset="0"/>
                <a:ea typeface="Source Sans Pro" panose="020B0503030403020204" pitchFamily="34" charset="0"/>
                <a:cs typeface="Arial" panose="020B0604020202020204" pitchFamily="34" charset="0"/>
              </a:rPr>
              <a:t>®</a:t>
            </a:r>
            <a:r>
              <a:rPr lang="de-DE" sz="2000" dirty="0">
                <a:solidFill>
                  <a:srgbClr val="E01A4C"/>
                </a:solidFill>
                <a:latin typeface="Arial" panose="020B0604020202020204" pitchFamily="34" charset="0"/>
                <a:ea typeface="Source Sans Pro" panose="020B0503030403020204" pitchFamily="34" charset="0"/>
                <a:cs typeface="Arial" panose="020B0604020202020204" pitchFamily="34" charset="0"/>
              </a:rPr>
              <a:t>:</a:t>
            </a:r>
            <a:endParaRPr lang="de-CH" sz="2000" dirty="0">
              <a:solidFill>
                <a:srgbClr val="E01A4C"/>
              </a:solidFill>
              <a:latin typeface="Arial" panose="020B0604020202020204" pitchFamily="34" charset="0"/>
              <a:ea typeface="Source Sans Pro" panose="020B0503030403020204" pitchFamily="34" charset="0"/>
              <a:cs typeface="Arial" panose="020B0604020202020204" pitchFamily="34" charset="0"/>
            </a:endParaRPr>
          </a:p>
        </p:txBody>
      </p:sp>
      <p:pic>
        <p:nvPicPr>
          <p:cNvPr id="6" name="Grafik 5">
            <a:extLst>
              <a:ext uri="{FF2B5EF4-FFF2-40B4-BE49-F238E27FC236}">
                <a16:creationId xmlns:a16="http://schemas.microsoft.com/office/drawing/2014/main" id="{C1A40925-DDBA-4FEE-9EF3-04B6E69C15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327" y="1193706"/>
            <a:ext cx="1800000" cy="1350000"/>
          </a:xfrm>
          <a:prstGeom prst="rect">
            <a:avLst/>
          </a:prstGeom>
        </p:spPr>
      </p:pic>
      <p:sp>
        <p:nvSpPr>
          <p:cNvPr id="7" name="Textfeld 6">
            <a:extLst>
              <a:ext uri="{FF2B5EF4-FFF2-40B4-BE49-F238E27FC236}">
                <a16:creationId xmlns:a16="http://schemas.microsoft.com/office/drawing/2014/main" id="{D9EAA1C6-00F7-4D32-92DD-F5F020A4C6E9}"/>
              </a:ext>
            </a:extLst>
          </p:cNvPr>
          <p:cNvSpPr txBox="1"/>
          <p:nvPr/>
        </p:nvSpPr>
        <p:spPr>
          <a:xfrm>
            <a:off x="2475327" y="1526931"/>
            <a:ext cx="4006850" cy="584775"/>
          </a:xfrm>
          <a:prstGeom prst="rect">
            <a:avLst/>
          </a:prstGeom>
          <a:noFill/>
        </p:spPr>
        <p:txBody>
          <a:bodyPr wrap="square" rtlCol="0">
            <a:spAutoFit/>
          </a:bodyPr>
          <a:lstStyle/>
          <a:p>
            <a:r>
              <a:rPr lang="de-DE" sz="3200" dirty="0">
                <a:latin typeface="Arial" panose="020B0604020202020204" pitchFamily="34" charset="0"/>
                <a:ea typeface="Source Sans Pro" panose="020B0503030403020204" pitchFamily="34" charset="0"/>
                <a:cs typeface="Arial" panose="020B0604020202020204" pitchFamily="34" charset="0"/>
              </a:rPr>
              <a:t>Schritt 1</a:t>
            </a:r>
            <a:endParaRPr lang="de-CH" sz="3200" dirty="0">
              <a:latin typeface="Arial" panose="020B0604020202020204" pitchFamily="34" charset="0"/>
              <a:ea typeface="Source Sans Pro" panose="020B0503030403020204" pitchFamily="34" charset="0"/>
              <a:cs typeface="Arial" panose="020B0604020202020204" pitchFamily="34" charset="0"/>
            </a:endParaRPr>
          </a:p>
        </p:txBody>
      </p:sp>
      <p:pic>
        <p:nvPicPr>
          <p:cNvPr id="9" name="Grafik 8" descr="Ein Bild, das Text enthält.&#10;&#10;Automatisch generierte Beschreibung">
            <a:extLst>
              <a:ext uri="{FF2B5EF4-FFF2-40B4-BE49-F238E27FC236}">
                <a16:creationId xmlns:a16="http://schemas.microsoft.com/office/drawing/2014/main" id="{F6469BAD-5B29-427C-8A54-E20E2EA71EDE}"/>
              </a:ext>
            </a:extLst>
          </p:cNvPr>
          <p:cNvPicPr>
            <a:picLocks noChangeAspect="1"/>
          </p:cNvPicPr>
          <p:nvPr/>
        </p:nvPicPr>
        <p:blipFill>
          <a:blip r:embed="rId4"/>
          <a:stretch>
            <a:fillRect/>
          </a:stretch>
        </p:blipFill>
        <p:spPr>
          <a:xfrm>
            <a:off x="3688860" y="3519375"/>
            <a:ext cx="3808641" cy="525462"/>
          </a:xfrm>
          <a:prstGeom prst="rect">
            <a:avLst/>
          </a:prstGeom>
        </p:spPr>
      </p:pic>
    </p:spTree>
    <p:extLst>
      <p:ext uri="{BB962C8B-B14F-4D97-AF65-F5344CB8AC3E}">
        <p14:creationId xmlns:p14="http://schemas.microsoft.com/office/powerpoint/2010/main" val="19595174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1DE708E-0832-4859-95B8-06050CBB3E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255" y="1203434"/>
            <a:ext cx="1800000" cy="1350000"/>
          </a:xfrm>
          <a:prstGeom prst="rect">
            <a:avLst/>
          </a:prstGeom>
        </p:spPr>
      </p:pic>
      <p:sp>
        <p:nvSpPr>
          <p:cNvPr id="2" name="Foliennummernplatzhalter 1">
            <a:extLst>
              <a:ext uri="{FF2B5EF4-FFF2-40B4-BE49-F238E27FC236}">
                <a16:creationId xmlns:a16="http://schemas.microsoft.com/office/drawing/2014/main" id="{FCA1F283-6BDE-4C08-97BF-36868F79DB3E}"/>
              </a:ext>
            </a:extLst>
          </p:cNvPr>
          <p:cNvSpPr>
            <a:spLocks noGrp="1"/>
          </p:cNvSpPr>
          <p:nvPr>
            <p:ph type="sldNum" sz="quarter" idx="12"/>
          </p:nvPr>
        </p:nvSpPr>
        <p:spPr/>
        <p:txBody>
          <a:bodyPr/>
          <a:lstStyle/>
          <a:p>
            <a:fld id="{F98657C1-4E24-44B1-8FBA-D4501D7501C4}" type="slidenum">
              <a:rPr lang="de-CH" smtClean="0">
                <a:latin typeface="Arial" panose="020B0604020202020204" pitchFamily="34" charset="0"/>
                <a:cs typeface="Arial" panose="020B0604020202020204" pitchFamily="34" charset="0"/>
              </a:rPr>
              <a:pPr/>
              <a:t>29</a:t>
            </a:fld>
            <a:endParaRPr lang="de-CH" dirty="0">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718D46A9-4537-42AE-988A-D0E5894BE30E}"/>
              </a:ext>
            </a:extLst>
          </p:cNvPr>
          <p:cNvSpPr txBox="1"/>
          <p:nvPr/>
        </p:nvSpPr>
        <p:spPr>
          <a:xfrm>
            <a:off x="675327" y="89742"/>
            <a:ext cx="5511573" cy="307777"/>
          </a:xfrm>
          <a:prstGeom prst="rect">
            <a:avLst/>
          </a:prstGeom>
          <a:noFill/>
        </p:spPr>
        <p:txBody>
          <a:bodyPr wrap="none" lIns="0" tIns="0" rIns="0" bIns="0" rtlCol="0" anchor="ctr" anchorCtr="0">
            <a:spAutoFit/>
          </a:bodyPr>
          <a:lstStyle/>
          <a:p>
            <a:r>
              <a:rPr lang="de-DE" sz="2000" dirty="0">
                <a:solidFill>
                  <a:srgbClr val="E01A4C"/>
                </a:solidFill>
                <a:latin typeface="Arial" panose="020B0604020202020204" pitchFamily="34" charset="0"/>
                <a:ea typeface="Source Sans Pro" panose="020B0503030403020204" pitchFamily="34" charset="0"/>
                <a:cs typeface="Arial" panose="020B0604020202020204" pitchFamily="34" charset="0"/>
              </a:rPr>
              <a:t>Vorgehen bis zum eigenen KRISENKOMPASS</a:t>
            </a:r>
            <a:r>
              <a:rPr lang="de-DE" sz="2000" baseline="30000" dirty="0">
                <a:solidFill>
                  <a:srgbClr val="E01A4C"/>
                </a:solidFill>
                <a:latin typeface="Arial" panose="020B0604020202020204" pitchFamily="34" charset="0"/>
                <a:ea typeface="Source Sans Pro" panose="020B0503030403020204" pitchFamily="34" charset="0"/>
                <a:cs typeface="Arial" panose="020B0604020202020204" pitchFamily="34" charset="0"/>
              </a:rPr>
              <a:t>®</a:t>
            </a:r>
            <a:r>
              <a:rPr lang="de-DE" sz="2000" dirty="0">
                <a:solidFill>
                  <a:srgbClr val="E01A4C"/>
                </a:solidFill>
                <a:latin typeface="Arial" panose="020B0604020202020204" pitchFamily="34" charset="0"/>
                <a:ea typeface="Source Sans Pro" panose="020B0503030403020204" pitchFamily="34" charset="0"/>
                <a:cs typeface="Arial" panose="020B0604020202020204" pitchFamily="34" charset="0"/>
              </a:rPr>
              <a:t>:</a:t>
            </a:r>
            <a:endParaRPr lang="de-CH" sz="2000" dirty="0">
              <a:solidFill>
                <a:srgbClr val="E01A4C"/>
              </a:solidFill>
              <a:latin typeface="Arial" panose="020B0604020202020204" pitchFamily="34" charset="0"/>
              <a:ea typeface="Source Sans Pro" panose="020B0503030403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D9EAA1C6-00F7-4D32-92DD-F5F020A4C6E9}"/>
              </a:ext>
            </a:extLst>
          </p:cNvPr>
          <p:cNvSpPr txBox="1"/>
          <p:nvPr/>
        </p:nvSpPr>
        <p:spPr>
          <a:xfrm>
            <a:off x="2447141" y="1536659"/>
            <a:ext cx="4006850" cy="584775"/>
          </a:xfrm>
          <a:prstGeom prst="rect">
            <a:avLst/>
          </a:prstGeom>
          <a:noFill/>
        </p:spPr>
        <p:txBody>
          <a:bodyPr wrap="square" rtlCol="0">
            <a:spAutoFit/>
          </a:bodyPr>
          <a:lstStyle/>
          <a:p>
            <a:r>
              <a:rPr lang="de-DE" sz="3200" dirty="0">
                <a:latin typeface="Arial" panose="020B0604020202020204" pitchFamily="34" charset="0"/>
                <a:ea typeface="Source Sans Pro" panose="020B0503030403020204" pitchFamily="34" charset="0"/>
                <a:cs typeface="Arial" panose="020B0604020202020204" pitchFamily="34" charset="0"/>
              </a:rPr>
              <a:t>Schritt 2</a:t>
            </a:r>
            <a:endParaRPr lang="de-CH" sz="3200" dirty="0">
              <a:latin typeface="Arial" panose="020B0604020202020204" pitchFamily="34" charset="0"/>
              <a:ea typeface="Source Sans Pro" panose="020B0503030403020204" pitchFamily="34" charset="0"/>
              <a:cs typeface="Arial" panose="020B0604020202020204" pitchFamily="34" charset="0"/>
            </a:endParaRPr>
          </a:p>
        </p:txBody>
      </p:sp>
      <p:sp>
        <p:nvSpPr>
          <p:cNvPr id="11" name="Textfeld 10">
            <a:extLst>
              <a:ext uri="{FF2B5EF4-FFF2-40B4-BE49-F238E27FC236}">
                <a16:creationId xmlns:a16="http://schemas.microsoft.com/office/drawing/2014/main" id="{E7B144D7-1603-429D-85D3-08E8AB3FB4ED}"/>
              </a:ext>
            </a:extLst>
          </p:cNvPr>
          <p:cNvSpPr txBox="1"/>
          <p:nvPr/>
        </p:nvSpPr>
        <p:spPr>
          <a:xfrm>
            <a:off x="2436255" y="2778962"/>
            <a:ext cx="8700294" cy="2031325"/>
          </a:xfrm>
          <a:prstGeom prst="rect">
            <a:avLst/>
          </a:prstGeom>
          <a:noFill/>
        </p:spPr>
        <p:txBody>
          <a:bodyPr wrap="square">
            <a:spAutoFit/>
          </a:bodyPr>
          <a:lstStyle/>
          <a:p>
            <a:r>
              <a:rPr lang="de-DE" b="1" dirty="0">
                <a:latin typeface="Arial" panose="020B0604020202020204" pitchFamily="34" charset="0"/>
                <a:ea typeface="Source Sans Pro" panose="020B0503030403020204" pitchFamily="34" charset="0"/>
                <a:cs typeface="Arial" panose="020B0604020202020204" pitchFamily="34" charset="0"/>
              </a:rPr>
              <a:t>Auswählen</a:t>
            </a:r>
          </a:p>
          <a:p>
            <a:pPr marL="177800" indent="-177800" algn="l">
              <a:buFont typeface="Arial" panose="020B0604020202020204" pitchFamily="34" charset="0"/>
              <a:buChar char="•"/>
            </a:pPr>
            <a:endParaRPr lang="de-DE" dirty="0">
              <a:latin typeface="Arial" panose="020B0604020202020204" pitchFamily="34" charset="0"/>
              <a:ea typeface="Source Sans Pro" panose="020B0503030403020204" pitchFamily="34" charset="0"/>
              <a:cs typeface="Arial" panose="020B0604020202020204" pitchFamily="34" charset="0"/>
            </a:endParaRPr>
          </a:p>
          <a:p>
            <a:pPr marL="177800" indent="-177800">
              <a:buFont typeface="Arial" panose="020B0604020202020204" pitchFamily="34" charset="0"/>
              <a:buChar char="•"/>
            </a:pPr>
            <a:r>
              <a:rPr lang="de-DE" dirty="0">
                <a:effectLst/>
                <a:latin typeface="Arial" panose="020B0604020202020204" pitchFamily="34" charset="0"/>
                <a:ea typeface="Source Sans Pro" panose="020B0503030403020204" pitchFamily="34" charset="0"/>
                <a:cs typeface="Arial" panose="020B0604020202020204" pitchFamily="34" charset="0"/>
              </a:rPr>
              <a:t>Wir können </a:t>
            </a:r>
            <a:r>
              <a:rPr lang="de-DE" dirty="0">
                <a:effectLst/>
                <a:latin typeface="Arial" panose="020B0604020202020204" pitchFamily="34" charset="0"/>
                <a:ea typeface="Source Sans Pro" panose="020B0503030403020204" pitchFamily="34" charset="0"/>
                <a:cs typeface="Arial" panose="020B0604020202020204" pitchFamily="34" charset="0"/>
                <a:hlinkClick r:id="rId4"/>
              </a:rPr>
              <a:t>online berechnen</a:t>
            </a:r>
            <a:r>
              <a:rPr lang="de-DE" dirty="0">
                <a:effectLst/>
                <a:latin typeface="Arial" panose="020B0604020202020204" pitchFamily="34" charset="0"/>
                <a:ea typeface="Source Sans Pro" panose="020B0503030403020204" pitchFamily="34" charset="0"/>
                <a:cs typeface="Arial" panose="020B0604020202020204" pitchFamily="34" charset="0"/>
              </a:rPr>
              <a:t>, was es kostet</a:t>
            </a:r>
          </a:p>
          <a:p>
            <a:pPr marL="177800" indent="-177800">
              <a:buFont typeface="Arial" panose="020B0604020202020204" pitchFamily="34" charset="0"/>
              <a:buChar char="•"/>
            </a:pPr>
            <a:endParaRPr lang="de-DE" dirty="0">
              <a:latin typeface="Arial" panose="020B0604020202020204" pitchFamily="34" charset="0"/>
              <a:ea typeface="Source Sans Pro" panose="020B0503030403020204" pitchFamily="34" charset="0"/>
              <a:cs typeface="Arial" panose="020B0604020202020204" pitchFamily="34" charset="0"/>
            </a:endParaRPr>
          </a:p>
          <a:p>
            <a:pPr marL="177800" indent="-177800">
              <a:buFont typeface="Arial" panose="020B0604020202020204" pitchFamily="34" charset="0"/>
              <a:buChar char="•"/>
            </a:pPr>
            <a:r>
              <a:rPr lang="de-DE" dirty="0">
                <a:effectLst/>
                <a:latin typeface="Arial" panose="020B0604020202020204" pitchFamily="34" charset="0"/>
                <a:ea typeface="Source Sans Pro" panose="020B0503030403020204" pitchFamily="34" charset="0"/>
                <a:cs typeface="Arial" panose="020B0604020202020204" pitchFamily="34" charset="0"/>
              </a:rPr>
              <a:t>Als Mitglied des schweizerischen Gemeindeverbandes haben wir 10% Rabatt auf die Initialisierungskosten</a:t>
            </a:r>
          </a:p>
          <a:p>
            <a:pPr marL="177800" indent="-177800" algn="l">
              <a:buFont typeface="Arial" panose="020B0604020202020204" pitchFamily="34" charset="0"/>
              <a:buChar char="•"/>
            </a:pPr>
            <a:endParaRPr lang="de-DE" dirty="0">
              <a:effectLst/>
              <a:latin typeface="Arial" panose="020B0604020202020204" pitchFamily="34" charset="0"/>
              <a:ea typeface="Source Sans Pro" panose="020B0503030403020204" pitchFamily="34" charset="0"/>
              <a:cs typeface="Arial" panose="020B0604020202020204" pitchFamily="34" charset="0"/>
            </a:endParaRPr>
          </a:p>
        </p:txBody>
      </p:sp>
    </p:spTree>
    <p:extLst>
      <p:ext uri="{BB962C8B-B14F-4D97-AF65-F5344CB8AC3E}">
        <p14:creationId xmlns:p14="http://schemas.microsoft.com/office/powerpoint/2010/main" val="1714778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95E6CD5-011B-4F7F-8B14-85D9979B422A}"/>
              </a:ext>
            </a:extLst>
          </p:cNvPr>
          <p:cNvSpPr txBox="1"/>
          <p:nvPr/>
        </p:nvSpPr>
        <p:spPr>
          <a:xfrm>
            <a:off x="882770" y="62518"/>
            <a:ext cx="11309230" cy="369332"/>
          </a:xfrm>
          <a:prstGeom prst="rect">
            <a:avLst/>
          </a:prstGeom>
          <a:noFill/>
        </p:spPr>
        <p:txBody>
          <a:bodyPr wrap="square" rtlCol="0">
            <a:spAutoFit/>
          </a:bodyPr>
          <a:lstStyle/>
          <a:p>
            <a:pPr algn="r"/>
            <a:r>
              <a:rPr lang="de-DE" dirty="0">
                <a:latin typeface="Arial" panose="020B0604020202020204" pitchFamily="34" charset="0"/>
                <a:ea typeface="Source Sans Pro" panose="020B0503030403020204" pitchFamily="34" charset="0"/>
                <a:cs typeface="Arial" panose="020B0604020202020204" pitchFamily="34" charset="0"/>
              </a:rPr>
              <a:t>→ DER DIGITALE WEGWEISER FÜR unsere POLITISCHE BEHÖRDE &amp; unseren KRISENSTAB</a:t>
            </a:r>
          </a:p>
        </p:txBody>
      </p:sp>
      <p:sp>
        <p:nvSpPr>
          <p:cNvPr id="48" name="Foliennummernplatzhalter 47">
            <a:extLst>
              <a:ext uri="{FF2B5EF4-FFF2-40B4-BE49-F238E27FC236}">
                <a16:creationId xmlns:a16="http://schemas.microsoft.com/office/drawing/2014/main" id="{40C0E525-7EBE-4FBC-AF29-5F306C7E800F}"/>
              </a:ext>
            </a:extLst>
          </p:cNvPr>
          <p:cNvSpPr>
            <a:spLocks noGrp="1"/>
          </p:cNvSpPr>
          <p:nvPr>
            <p:ph type="sldNum" sz="quarter" idx="12"/>
          </p:nvPr>
        </p:nvSpPr>
        <p:spPr/>
        <p:txBody>
          <a:bodyPr/>
          <a:lstStyle/>
          <a:p>
            <a:fld id="{F98657C1-4E24-44B1-8FBA-D4501D7501C4}" type="slidenum">
              <a:rPr lang="de-CH" smtClean="0">
                <a:latin typeface="Arial" panose="020B0604020202020204" pitchFamily="34" charset="0"/>
                <a:cs typeface="Arial" panose="020B0604020202020204" pitchFamily="34" charset="0"/>
              </a:rPr>
              <a:pPr/>
              <a:t>3</a:t>
            </a:fld>
            <a:endParaRPr lang="de-CH" dirty="0">
              <a:latin typeface="Arial" panose="020B0604020202020204" pitchFamily="34" charset="0"/>
              <a:cs typeface="Arial" panose="020B0604020202020204" pitchFamily="34" charset="0"/>
            </a:endParaRPr>
          </a:p>
        </p:txBody>
      </p:sp>
      <p:pic>
        <p:nvPicPr>
          <p:cNvPr id="8" name="Grafik 7">
            <a:extLst>
              <a:ext uri="{FF2B5EF4-FFF2-40B4-BE49-F238E27FC236}">
                <a16:creationId xmlns:a16="http://schemas.microsoft.com/office/drawing/2014/main" id="{B32E8C2B-FDCC-422A-9713-9B8CFF32123B}"/>
              </a:ext>
            </a:extLst>
          </p:cNvPr>
          <p:cNvPicPr>
            <a:picLocks noChangeAspect="1"/>
          </p:cNvPicPr>
          <p:nvPr/>
        </p:nvPicPr>
        <p:blipFill>
          <a:blip r:embed="rId3"/>
          <a:stretch>
            <a:fillRect/>
          </a:stretch>
        </p:blipFill>
        <p:spPr>
          <a:xfrm>
            <a:off x="8429017" y="1089659"/>
            <a:ext cx="3514927" cy="4858642"/>
          </a:xfrm>
          <a:prstGeom prst="rect">
            <a:avLst/>
          </a:prstGeom>
          <a:ln>
            <a:noFill/>
          </a:ln>
          <a:effectLst>
            <a:outerShdw blurRad="292100" dist="139700" dir="2700000" algn="tl" rotWithShape="0">
              <a:srgbClr val="333333">
                <a:alpha val="65000"/>
              </a:srgbClr>
            </a:outerShdw>
          </a:effectLst>
        </p:spPr>
      </p:pic>
      <p:pic>
        <p:nvPicPr>
          <p:cNvPr id="6" name="Grafik 5">
            <a:extLst>
              <a:ext uri="{FF2B5EF4-FFF2-40B4-BE49-F238E27FC236}">
                <a16:creationId xmlns:a16="http://schemas.microsoft.com/office/drawing/2014/main" id="{4CC4BBC4-2FA2-4D4C-B406-367ADC700B46}"/>
              </a:ext>
            </a:extLst>
          </p:cNvPr>
          <p:cNvPicPr>
            <a:picLocks noChangeAspect="1"/>
          </p:cNvPicPr>
          <p:nvPr/>
        </p:nvPicPr>
        <p:blipFill>
          <a:blip r:embed="rId4"/>
          <a:stretch>
            <a:fillRect/>
          </a:stretch>
        </p:blipFill>
        <p:spPr>
          <a:xfrm>
            <a:off x="7388860" y="909699"/>
            <a:ext cx="3394251" cy="4858642"/>
          </a:xfrm>
          <a:prstGeom prst="rect">
            <a:avLst/>
          </a:prstGeom>
          <a:ln>
            <a:noFill/>
          </a:ln>
          <a:effectLst>
            <a:outerShdw blurRad="292100" dist="139700" dir="2700000" algn="tl" rotWithShape="0">
              <a:srgbClr val="333333">
                <a:alpha val="65000"/>
              </a:srgbClr>
            </a:outerShdw>
          </a:effectLst>
        </p:spPr>
      </p:pic>
      <p:pic>
        <p:nvPicPr>
          <p:cNvPr id="4" name="Grafik 3">
            <a:extLst>
              <a:ext uri="{FF2B5EF4-FFF2-40B4-BE49-F238E27FC236}">
                <a16:creationId xmlns:a16="http://schemas.microsoft.com/office/drawing/2014/main" id="{BACAA4BC-E8D6-4619-8579-FEEA00B22B63}"/>
              </a:ext>
            </a:extLst>
          </p:cNvPr>
          <p:cNvPicPr>
            <a:picLocks noChangeAspect="1"/>
          </p:cNvPicPr>
          <p:nvPr/>
        </p:nvPicPr>
        <p:blipFill>
          <a:blip r:embed="rId5"/>
          <a:stretch>
            <a:fillRect/>
          </a:stretch>
        </p:blipFill>
        <p:spPr>
          <a:xfrm>
            <a:off x="6378102" y="656778"/>
            <a:ext cx="3646761" cy="4858642"/>
          </a:xfrm>
          <a:prstGeom prst="rect">
            <a:avLst/>
          </a:prstGeom>
          <a:ln>
            <a:noFill/>
          </a:ln>
          <a:effectLst>
            <a:outerShdw blurRad="292100" dist="139700" dir="2700000" algn="tl" rotWithShape="0">
              <a:srgbClr val="333333">
                <a:alpha val="65000"/>
              </a:srgbClr>
            </a:outerShdw>
          </a:effectLst>
        </p:spPr>
      </p:pic>
      <p:pic>
        <p:nvPicPr>
          <p:cNvPr id="16" name="Grafik 15">
            <a:extLst>
              <a:ext uri="{FF2B5EF4-FFF2-40B4-BE49-F238E27FC236}">
                <a16:creationId xmlns:a16="http://schemas.microsoft.com/office/drawing/2014/main" id="{1CD1086A-0FF7-494B-A0DF-E81B44481828}"/>
              </a:ext>
            </a:extLst>
          </p:cNvPr>
          <p:cNvPicPr>
            <a:picLocks noChangeAspect="1"/>
          </p:cNvPicPr>
          <p:nvPr/>
        </p:nvPicPr>
        <p:blipFill rotWithShape="1">
          <a:blip r:embed="rId6"/>
          <a:srcRect t="22758"/>
          <a:stretch/>
        </p:blipFill>
        <p:spPr>
          <a:xfrm>
            <a:off x="1643975" y="1835181"/>
            <a:ext cx="2564600" cy="3367598"/>
          </a:xfrm>
          <a:prstGeom prst="rect">
            <a:avLst/>
          </a:prstGeom>
        </p:spPr>
      </p:pic>
    </p:spTree>
    <p:extLst>
      <p:ext uri="{BB962C8B-B14F-4D97-AF65-F5344CB8AC3E}">
        <p14:creationId xmlns:p14="http://schemas.microsoft.com/office/powerpoint/2010/main" val="16484975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7B7B5827-50DA-4071-BB07-00724500127E}"/>
              </a:ext>
            </a:extLst>
          </p:cNvPr>
          <p:cNvPicPr>
            <a:picLocks noChangeAspect="1"/>
          </p:cNvPicPr>
          <p:nvPr/>
        </p:nvPicPr>
        <p:blipFill>
          <a:blip r:embed="rId3"/>
          <a:stretch>
            <a:fillRect/>
          </a:stretch>
        </p:blipFill>
        <p:spPr>
          <a:xfrm>
            <a:off x="864423" y="525096"/>
            <a:ext cx="8069571" cy="5555420"/>
          </a:xfrm>
          <a:prstGeom prst="rect">
            <a:avLst/>
          </a:prstGeom>
        </p:spPr>
      </p:pic>
      <p:sp>
        <p:nvSpPr>
          <p:cNvPr id="2" name="Foliennummernplatzhalter 1">
            <a:extLst>
              <a:ext uri="{FF2B5EF4-FFF2-40B4-BE49-F238E27FC236}">
                <a16:creationId xmlns:a16="http://schemas.microsoft.com/office/drawing/2014/main" id="{FCA1F283-6BDE-4C08-97BF-36868F79DB3E}"/>
              </a:ext>
            </a:extLst>
          </p:cNvPr>
          <p:cNvSpPr>
            <a:spLocks noGrp="1"/>
          </p:cNvSpPr>
          <p:nvPr>
            <p:ph type="sldNum" sz="quarter" idx="12"/>
          </p:nvPr>
        </p:nvSpPr>
        <p:spPr/>
        <p:txBody>
          <a:bodyPr/>
          <a:lstStyle/>
          <a:p>
            <a:fld id="{F98657C1-4E24-44B1-8FBA-D4501D7501C4}" type="slidenum">
              <a:rPr lang="de-CH" smtClean="0">
                <a:latin typeface="Arial" panose="020B0604020202020204" pitchFamily="34" charset="0"/>
                <a:cs typeface="Arial" panose="020B0604020202020204" pitchFamily="34" charset="0"/>
              </a:rPr>
              <a:pPr/>
              <a:t>30</a:t>
            </a:fld>
            <a:endParaRPr lang="de-CH" dirty="0">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718D46A9-4537-42AE-988A-D0E5894BE30E}"/>
              </a:ext>
            </a:extLst>
          </p:cNvPr>
          <p:cNvSpPr txBox="1"/>
          <p:nvPr/>
        </p:nvSpPr>
        <p:spPr>
          <a:xfrm>
            <a:off x="675327" y="89742"/>
            <a:ext cx="655629" cy="307777"/>
          </a:xfrm>
          <a:prstGeom prst="rect">
            <a:avLst/>
          </a:prstGeom>
          <a:noFill/>
        </p:spPr>
        <p:txBody>
          <a:bodyPr wrap="none" lIns="0" tIns="0" rIns="0" bIns="0" rtlCol="0" anchor="ctr" anchorCtr="0">
            <a:spAutoFit/>
          </a:bodyPr>
          <a:lstStyle/>
          <a:p>
            <a:r>
              <a:rPr lang="de-DE" sz="2000" dirty="0">
                <a:solidFill>
                  <a:srgbClr val="E01A4C"/>
                </a:solidFill>
                <a:latin typeface="Arial" panose="020B0604020202020204" pitchFamily="34" charset="0"/>
                <a:ea typeface="Source Sans Pro" panose="020B0503030403020204" pitchFamily="34" charset="0"/>
                <a:cs typeface="Arial" panose="020B0604020202020204" pitchFamily="34" charset="0"/>
              </a:rPr>
              <a:t>Preis:</a:t>
            </a:r>
            <a:endParaRPr lang="de-CH" sz="2000" dirty="0">
              <a:solidFill>
                <a:srgbClr val="E01A4C"/>
              </a:solidFill>
              <a:latin typeface="Arial" panose="020B0604020202020204" pitchFamily="34" charset="0"/>
              <a:ea typeface="Source Sans Pro" panose="020B0503030403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B6D8D714-730D-4F51-A7CD-5F384490B56D}"/>
              </a:ext>
            </a:extLst>
          </p:cNvPr>
          <p:cNvSpPr txBox="1"/>
          <p:nvPr/>
        </p:nvSpPr>
        <p:spPr>
          <a:xfrm>
            <a:off x="4994703" y="58965"/>
            <a:ext cx="7197296" cy="369332"/>
          </a:xfrm>
          <a:prstGeom prst="rect">
            <a:avLst/>
          </a:prstGeom>
          <a:noFill/>
        </p:spPr>
        <p:txBody>
          <a:bodyPr wrap="square" rtlCol="0">
            <a:spAutoFit/>
          </a:bodyPr>
          <a:lstStyle/>
          <a:p>
            <a:pPr algn="r"/>
            <a:r>
              <a:rPr lang="de-DE" dirty="0">
                <a:latin typeface="Arial" panose="020B0604020202020204" pitchFamily="34" charset="0"/>
                <a:ea typeface="Source Sans Pro" panose="020B0503030403020204" pitchFamily="34" charset="0"/>
                <a:cs typeface="Arial" panose="020B0604020202020204" pitchFamily="34" charset="0"/>
              </a:rPr>
              <a:t>→ Online berechnen über www.KRISENKOMPASS.ch</a:t>
            </a:r>
            <a:endParaRPr lang="de-CH" b="1" dirty="0">
              <a:latin typeface="Arial" panose="020B0604020202020204" pitchFamily="34" charset="0"/>
              <a:ea typeface="Source Sans Pro" panose="020B0503030403020204" pitchFamily="34" charset="0"/>
              <a:cs typeface="Arial" panose="020B0604020202020204" pitchFamily="34" charset="0"/>
            </a:endParaRPr>
          </a:p>
        </p:txBody>
      </p:sp>
      <p:sp>
        <p:nvSpPr>
          <p:cNvPr id="10" name="Ellipse 9">
            <a:extLst>
              <a:ext uri="{FF2B5EF4-FFF2-40B4-BE49-F238E27FC236}">
                <a16:creationId xmlns:a16="http://schemas.microsoft.com/office/drawing/2014/main" id="{C4D523B1-3BC7-44BE-9622-8549BF9895FF}"/>
              </a:ext>
            </a:extLst>
          </p:cNvPr>
          <p:cNvSpPr/>
          <p:nvPr/>
        </p:nvSpPr>
        <p:spPr>
          <a:xfrm>
            <a:off x="4619458" y="777484"/>
            <a:ext cx="414869" cy="262991"/>
          </a:xfrm>
          <a:custGeom>
            <a:avLst/>
            <a:gdLst>
              <a:gd name="connsiteX0" fmla="*/ 0 w 414869"/>
              <a:gd name="connsiteY0" fmla="*/ 131496 h 262991"/>
              <a:gd name="connsiteX1" fmla="*/ 207435 w 414869"/>
              <a:gd name="connsiteY1" fmla="*/ 0 h 262991"/>
              <a:gd name="connsiteX2" fmla="*/ 414870 w 414869"/>
              <a:gd name="connsiteY2" fmla="*/ 131496 h 262991"/>
              <a:gd name="connsiteX3" fmla="*/ 207435 w 414869"/>
              <a:gd name="connsiteY3" fmla="*/ 262992 h 262991"/>
              <a:gd name="connsiteX4" fmla="*/ 0 w 414869"/>
              <a:gd name="connsiteY4" fmla="*/ 131496 h 262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869" h="262991" extrusionOk="0">
                <a:moveTo>
                  <a:pt x="0" y="131496"/>
                </a:moveTo>
                <a:cubicBezTo>
                  <a:pt x="-20148" y="35180"/>
                  <a:pt x="111844" y="-6888"/>
                  <a:pt x="207435" y="0"/>
                </a:cubicBezTo>
                <a:cubicBezTo>
                  <a:pt x="307029" y="8411"/>
                  <a:pt x="433774" y="53232"/>
                  <a:pt x="414870" y="131496"/>
                </a:cubicBezTo>
                <a:cubicBezTo>
                  <a:pt x="401879" y="178218"/>
                  <a:pt x="319067" y="272113"/>
                  <a:pt x="207435" y="262992"/>
                </a:cubicBezTo>
                <a:cubicBezTo>
                  <a:pt x="97189" y="257037"/>
                  <a:pt x="13951" y="202971"/>
                  <a:pt x="0" y="131496"/>
                </a:cubicBezTo>
                <a:close/>
              </a:path>
            </a:pathLst>
          </a:custGeom>
          <a:noFill/>
          <a:ln w="38100">
            <a:solidFill>
              <a:srgbClr val="E11B4B"/>
            </a:solidFill>
            <a:extLst>
              <a:ext uri="{C807C97D-BFC1-408E-A445-0C87EB9F89A2}">
                <ask:lineSketchStyleProps xmlns:ask="http://schemas.microsoft.com/office/drawing/2018/sketchyshapes" sd="879248734">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97849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5A748615-3D0B-44F7-AEC2-C60D530BE0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048" y="1203434"/>
            <a:ext cx="1800000" cy="1350000"/>
          </a:xfrm>
          <a:prstGeom prst="rect">
            <a:avLst/>
          </a:prstGeom>
        </p:spPr>
      </p:pic>
      <p:sp>
        <p:nvSpPr>
          <p:cNvPr id="2" name="Foliennummernplatzhalter 1">
            <a:extLst>
              <a:ext uri="{FF2B5EF4-FFF2-40B4-BE49-F238E27FC236}">
                <a16:creationId xmlns:a16="http://schemas.microsoft.com/office/drawing/2014/main" id="{FCA1F283-6BDE-4C08-97BF-36868F79DB3E}"/>
              </a:ext>
            </a:extLst>
          </p:cNvPr>
          <p:cNvSpPr>
            <a:spLocks noGrp="1"/>
          </p:cNvSpPr>
          <p:nvPr>
            <p:ph type="sldNum" sz="quarter" idx="12"/>
          </p:nvPr>
        </p:nvSpPr>
        <p:spPr/>
        <p:txBody>
          <a:bodyPr/>
          <a:lstStyle/>
          <a:p>
            <a:fld id="{F98657C1-4E24-44B1-8FBA-D4501D7501C4}" type="slidenum">
              <a:rPr lang="de-CH" smtClean="0">
                <a:latin typeface="Arial" panose="020B0604020202020204" pitchFamily="34" charset="0"/>
                <a:cs typeface="Arial" panose="020B0604020202020204" pitchFamily="34" charset="0"/>
              </a:rPr>
              <a:pPr/>
              <a:t>31</a:t>
            </a:fld>
            <a:endParaRPr lang="de-CH" dirty="0">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718D46A9-4537-42AE-988A-D0E5894BE30E}"/>
              </a:ext>
            </a:extLst>
          </p:cNvPr>
          <p:cNvSpPr txBox="1"/>
          <p:nvPr/>
        </p:nvSpPr>
        <p:spPr>
          <a:xfrm>
            <a:off x="675327" y="89742"/>
            <a:ext cx="5511573" cy="307777"/>
          </a:xfrm>
          <a:prstGeom prst="rect">
            <a:avLst/>
          </a:prstGeom>
          <a:noFill/>
        </p:spPr>
        <p:txBody>
          <a:bodyPr wrap="none" lIns="0" tIns="0" rIns="0" bIns="0" rtlCol="0" anchor="ctr" anchorCtr="0">
            <a:spAutoFit/>
          </a:bodyPr>
          <a:lstStyle/>
          <a:p>
            <a:r>
              <a:rPr lang="de-DE" sz="2000" dirty="0">
                <a:solidFill>
                  <a:srgbClr val="E01A4C"/>
                </a:solidFill>
                <a:latin typeface="Arial" panose="020B0604020202020204" pitchFamily="34" charset="0"/>
                <a:ea typeface="Source Sans Pro" panose="020B0503030403020204" pitchFamily="34" charset="0"/>
                <a:cs typeface="Arial" panose="020B0604020202020204" pitchFamily="34" charset="0"/>
              </a:rPr>
              <a:t>Vorgehen bis zum eigenen KRISENKOMPASS</a:t>
            </a:r>
            <a:r>
              <a:rPr lang="de-DE" sz="2000" baseline="30000" dirty="0">
                <a:solidFill>
                  <a:srgbClr val="E01A4C"/>
                </a:solidFill>
                <a:latin typeface="Arial" panose="020B0604020202020204" pitchFamily="34" charset="0"/>
                <a:ea typeface="Source Sans Pro" panose="020B0503030403020204" pitchFamily="34" charset="0"/>
                <a:cs typeface="Arial" panose="020B0604020202020204" pitchFamily="34" charset="0"/>
              </a:rPr>
              <a:t>®</a:t>
            </a:r>
            <a:r>
              <a:rPr lang="de-DE" sz="2000" dirty="0">
                <a:solidFill>
                  <a:srgbClr val="E01A4C"/>
                </a:solidFill>
                <a:latin typeface="Arial" panose="020B0604020202020204" pitchFamily="34" charset="0"/>
                <a:ea typeface="Source Sans Pro" panose="020B0503030403020204" pitchFamily="34" charset="0"/>
                <a:cs typeface="Arial" panose="020B0604020202020204" pitchFamily="34" charset="0"/>
              </a:rPr>
              <a:t>:</a:t>
            </a:r>
            <a:endParaRPr lang="de-CH" sz="2000" dirty="0">
              <a:solidFill>
                <a:srgbClr val="E01A4C"/>
              </a:solidFill>
              <a:latin typeface="Arial" panose="020B0604020202020204" pitchFamily="34" charset="0"/>
              <a:ea typeface="Source Sans Pro" panose="020B0503030403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D9EAA1C6-00F7-4D32-92DD-F5F020A4C6E9}"/>
              </a:ext>
            </a:extLst>
          </p:cNvPr>
          <p:cNvSpPr txBox="1"/>
          <p:nvPr/>
        </p:nvSpPr>
        <p:spPr>
          <a:xfrm>
            <a:off x="2379048" y="1536659"/>
            <a:ext cx="4006850" cy="584775"/>
          </a:xfrm>
          <a:prstGeom prst="rect">
            <a:avLst/>
          </a:prstGeom>
          <a:noFill/>
        </p:spPr>
        <p:txBody>
          <a:bodyPr wrap="square" rtlCol="0">
            <a:spAutoFit/>
          </a:bodyPr>
          <a:lstStyle/>
          <a:p>
            <a:r>
              <a:rPr lang="de-DE" sz="3200" dirty="0">
                <a:latin typeface="Arial" panose="020B0604020202020204" pitchFamily="34" charset="0"/>
                <a:ea typeface="Source Sans Pro" panose="020B0503030403020204" pitchFamily="34" charset="0"/>
                <a:cs typeface="Arial" panose="020B0604020202020204" pitchFamily="34" charset="0"/>
              </a:rPr>
              <a:t>Schritt 3</a:t>
            </a:r>
            <a:endParaRPr lang="de-CH" sz="3200" dirty="0">
              <a:latin typeface="Arial" panose="020B0604020202020204" pitchFamily="34" charset="0"/>
              <a:ea typeface="Source Sans Pro" panose="020B0503030403020204" pitchFamily="34" charset="0"/>
              <a:cs typeface="Arial" panose="020B0604020202020204" pitchFamily="34" charset="0"/>
            </a:endParaRPr>
          </a:p>
        </p:txBody>
      </p:sp>
      <p:sp>
        <p:nvSpPr>
          <p:cNvPr id="11" name="Textfeld 10">
            <a:extLst>
              <a:ext uri="{FF2B5EF4-FFF2-40B4-BE49-F238E27FC236}">
                <a16:creationId xmlns:a16="http://schemas.microsoft.com/office/drawing/2014/main" id="{E7B144D7-1603-429D-85D3-08E8AB3FB4ED}"/>
              </a:ext>
            </a:extLst>
          </p:cNvPr>
          <p:cNvSpPr txBox="1"/>
          <p:nvPr/>
        </p:nvSpPr>
        <p:spPr>
          <a:xfrm>
            <a:off x="2368162" y="2778962"/>
            <a:ext cx="8700294" cy="646331"/>
          </a:xfrm>
          <a:prstGeom prst="rect">
            <a:avLst/>
          </a:prstGeom>
          <a:noFill/>
        </p:spPr>
        <p:txBody>
          <a:bodyPr wrap="square">
            <a:spAutoFit/>
          </a:bodyPr>
          <a:lstStyle/>
          <a:p>
            <a:r>
              <a:rPr lang="de-DE" b="1" dirty="0">
                <a:latin typeface="Arial" panose="020B0604020202020204" pitchFamily="34" charset="0"/>
                <a:ea typeface="Source Sans Pro" panose="020B0503030403020204" pitchFamily="34" charset="0"/>
                <a:cs typeface="Arial" panose="020B0604020202020204" pitchFamily="34" charset="0"/>
              </a:rPr>
              <a:t>Anwenden</a:t>
            </a:r>
          </a:p>
          <a:p>
            <a:pPr marL="177800" indent="-177800" algn="l">
              <a:buFont typeface="Arial" panose="020B0604020202020204" pitchFamily="34" charset="0"/>
              <a:buChar char="•"/>
            </a:pPr>
            <a:endParaRPr lang="de-DE" dirty="0">
              <a:effectLst/>
              <a:latin typeface="Arial" panose="020B0604020202020204" pitchFamily="34" charset="0"/>
              <a:ea typeface="Source Sans Pro" panose="020B0503030403020204" pitchFamily="34" charset="0"/>
              <a:cs typeface="Arial" panose="020B0604020202020204" pitchFamily="34" charset="0"/>
            </a:endParaRPr>
          </a:p>
        </p:txBody>
      </p:sp>
    </p:spTree>
    <p:extLst>
      <p:ext uri="{BB962C8B-B14F-4D97-AF65-F5344CB8AC3E}">
        <p14:creationId xmlns:p14="http://schemas.microsoft.com/office/powerpoint/2010/main" val="31084838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36B14BB-57B3-4FD8-9576-BF4FAC74BF37}"/>
              </a:ext>
            </a:extLst>
          </p:cNvPr>
          <p:cNvSpPr txBox="1"/>
          <p:nvPr/>
        </p:nvSpPr>
        <p:spPr>
          <a:xfrm>
            <a:off x="675327" y="89742"/>
            <a:ext cx="769441" cy="307777"/>
          </a:xfrm>
          <a:prstGeom prst="rect">
            <a:avLst/>
          </a:prstGeom>
          <a:noFill/>
        </p:spPr>
        <p:txBody>
          <a:bodyPr wrap="none" lIns="0" tIns="0" rIns="0" bIns="0" rtlCol="0" anchor="ctr" anchorCtr="0">
            <a:spAutoFit/>
          </a:bodyPr>
          <a:lstStyle/>
          <a:p>
            <a:r>
              <a:rPr lang="de-DE" sz="2000" dirty="0">
                <a:solidFill>
                  <a:srgbClr val="E01A4C"/>
                </a:solidFill>
                <a:latin typeface="Arial" panose="020B0604020202020204" pitchFamily="34" charset="0"/>
                <a:ea typeface="Source Sans Pro" panose="020B0503030403020204" pitchFamily="34" charset="0"/>
                <a:cs typeface="Arial" panose="020B0604020202020204" pitchFamily="34" charset="0"/>
              </a:rPr>
              <a:t>Log in:</a:t>
            </a:r>
            <a:endParaRPr lang="de-CH" sz="2000" dirty="0">
              <a:solidFill>
                <a:srgbClr val="E01A4C"/>
              </a:solidFill>
              <a:latin typeface="Arial" panose="020B0604020202020204" pitchFamily="34" charset="0"/>
              <a:ea typeface="Source Sans Pro" panose="020B0503030403020204" pitchFamily="34" charset="0"/>
              <a:cs typeface="Arial" panose="020B0604020202020204" pitchFamily="34" charset="0"/>
            </a:endParaRPr>
          </a:p>
        </p:txBody>
      </p:sp>
      <p:sp>
        <p:nvSpPr>
          <p:cNvPr id="3" name="Textfeld 2">
            <a:extLst>
              <a:ext uri="{FF2B5EF4-FFF2-40B4-BE49-F238E27FC236}">
                <a16:creationId xmlns:a16="http://schemas.microsoft.com/office/drawing/2014/main" id="{195E6CD5-011B-4F7F-8B14-85D9979B422A}"/>
              </a:ext>
            </a:extLst>
          </p:cNvPr>
          <p:cNvSpPr txBox="1"/>
          <p:nvPr/>
        </p:nvSpPr>
        <p:spPr>
          <a:xfrm>
            <a:off x="4994703" y="58965"/>
            <a:ext cx="7197296" cy="369332"/>
          </a:xfrm>
          <a:prstGeom prst="rect">
            <a:avLst/>
          </a:prstGeom>
          <a:noFill/>
        </p:spPr>
        <p:txBody>
          <a:bodyPr wrap="square" rtlCol="0">
            <a:spAutoFit/>
          </a:bodyPr>
          <a:lstStyle/>
          <a:p>
            <a:pPr algn="r"/>
            <a:r>
              <a:rPr lang="de-DE" dirty="0">
                <a:latin typeface="Arial" panose="020B0604020202020204" pitchFamily="34" charset="0"/>
                <a:ea typeface="Source Sans Pro" panose="020B0503030403020204" pitchFamily="34" charset="0"/>
                <a:cs typeface="Arial" panose="020B0604020202020204" pitchFamily="34" charset="0"/>
              </a:rPr>
              <a:t>→ Login über www.KRISENKOMPASS.ch</a:t>
            </a:r>
            <a:endParaRPr lang="de-CH" b="1" dirty="0">
              <a:latin typeface="Arial" panose="020B0604020202020204" pitchFamily="34" charset="0"/>
              <a:ea typeface="Source Sans Pro" panose="020B0503030403020204" pitchFamily="34" charset="0"/>
              <a:cs typeface="Arial" panose="020B0604020202020204" pitchFamily="34" charset="0"/>
            </a:endParaRPr>
          </a:p>
        </p:txBody>
      </p:sp>
      <p:sp>
        <p:nvSpPr>
          <p:cNvPr id="48" name="Foliennummernplatzhalter 47">
            <a:extLst>
              <a:ext uri="{FF2B5EF4-FFF2-40B4-BE49-F238E27FC236}">
                <a16:creationId xmlns:a16="http://schemas.microsoft.com/office/drawing/2014/main" id="{40C0E525-7EBE-4FBC-AF29-5F306C7E800F}"/>
              </a:ext>
            </a:extLst>
          </p:cNvPr>
          <p:cNvSpPr>
            <a:spLocks noGrp="1"/>
          </p:cNvSpPr>
          <p:nvPr>
            <p:ph type="sldNum" sz="quarter" idx="12"/>
          </p:nvPr>
        </p:nvSpPr>
        <p:spPr>
          <a:xfrm>
            <a:off x="350455" y="52730"/>
            <a:ext cx="285650" cy="365125"/>
          </a:xfrm>
        </p:spPr>
        <p:txBody>
          <a:bodyPr/>
          <a:lstStyle/>
          <a:p>
            <a:fld id="{F98657C1-4E24-44B1-8FBA-D4501D7501C4}" type="slidenum">
              <a:rPr lang="de-CH" sz="700" smtClean="0">
                <a:latin typeface="Arial" panose="020B0604020202020204" pitchFamily="34" charset="0"/>
                <a:cs typeface="Arial" panose="020B0604020202020204" pitchFamily="34" charset="0"/>
              </a:rPr>
              <a:pPr/>
              <a:t>32</a:t>
            </a:fld>
            <a:endParaRPr lang="de-CH" dirty="0">
              <a:latin typeface="Arial" panose="020B0604020202020204" pitchFamily="34" charset="0"/>
              <a:cs typeface="Arial" panose="020B0604020202020204" pitchFamily="34" charset="0"/>
            </a:endParaRPr>
          </a:p>
        </p:txBody>
      </p:sp>
      <p:pic>
        <p:nvPicPr>
          <p:cNvPr id="40" name="Grafik 39" descr="Ein Bild, das Text enthält.&#10;&#10;Automatisch generierte Beschreibung">
            <a:extLst>
              <a:ext uri="{FF2B5EF4-FFF2-40B4-BE49-F238E27FC236}">
                <a16:creationId xmlns:a16="http://schemas.microsoft.com/office/drawing/2014/main" id="{CDF2CD18-BB68-41E3-92CA-C43E26D82CAE}"/>
              </a:ext>
            </a:extLst>
          </p:cNvPr>
          <p:cNvPicPr>
            <a:picLocks noChangeAspect="1"/>
          </p:cNvPicPr>
          <p:nvPr/>
        </p:nvPicPr>
        <p:blipFill rotWithShape="1">
          <a:blip r:embed="rId3"/>
          <a:srcRect t="7963"/>
          <a:stretch/>
        </p:blipFill>
        <p:spPr>
          <a:xfrm>
            <a:off x="864423" y="596053"/>
            <a:ext cx="10509250" cy="5440726"/>
          </a:xfrm>
          <a:prstGeom prst="rect">
            <a:avLst/>
          </a:prstGeom>
        </p:spPr>
      </p:pic>
      <p:sp>
        <p:nvSpPr>
          <p:cNvPr id="19" name="Ellipse 18">
            <a:extLst>
              <a:ext uri="{FF2B5EF4-FFF2-40B4-BE49-F238E27FC236}">
                <a16:creationId xmlns:a16="http://schemas.microsoft.com/office/drawing/2014/main" id="{14FE846C-BA1A-4C67-9EDF-17E55B12B3D5}"/>
              </a:ext>
            </a:extLst>
          </p:cNvPr>
          <p:cNvSpPr/>
          <p:nvPr/>
        </p:nvSpPr>
        <p:spPr>
          <a:xfrm>
            <a:off x="7131051" y="492727"/>
            <a:ext cx="666750" cy="510574"/>
          </a:xfrm>
          <a:custGeom>
            <a:avLst/>
            <a:gdLst>
              <a:gd name="connsiteX0" fmla="*/ 0 w 666750"/>
              <a:gd name="connsiteY0" fmla="*/ 255287 h 510574"/>
              <a:gd name="connsiteX1" fmla="*/ 333375 w 666750"/>
              <a:gd name="connsiteY1" fmla="*/ 0 h 510574"/>
              <a:gd name="connsiteX2" fmla="*/ 666750 w 666750"/>
              <a:gd name="connsiteY2" fmla="*/ 255287 h 510574"/>
              <a:gd name="connsiteX3" fmla="*/ 333375 w 666750"/>
              <a:gd name="connsiteY3" fmla="*/ 510574 h 510574"/>
              <a:gd name="connsiteX4" fmla="*/ 0 w 666750"/>
              <a:gd name="connsiteY4" fmla="*/ 255287 h 510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0" h="510574" extrusionOk="0">
                <a:moveTo>
                  <a:pt x="0" y="255287"/>
                </a:moveTo>
                <a:cubicBezTo>
                  <a:pt x="-8540" y="104253"/>
                  <a:pt x="171389" y="-8035"/>
                  <a:pt x="333375" y="0"/>
                </a:cubicBezTo>
                <a:cubicBezTo>
                  <a:pt x="502225" y="8579"/>
                  <a:pt x="692090" y="106734"/>
                  <a:pt x="666750" y="255287"/>
                </a:cubicBezTo>
                <a:cubicBezTo>
                  <a:pt x="648555" y="360002"/>
                  <a:pt x="514489" y="519920"/>
                  <a:pt x="333375" y="510574"/>
                </a:cubicBezTo>
                <a:cubicBezTo>
                  <a:pt x="170191" y="481695"/>
                  <a:pt x="15441" y="395007"/>
                  <a:pt x="0" y="255287"/>
                </a:cubicBezTo>
                <a:close/>
              </a:path>
            </a:pathLst>
          </a:custGeom>
          <a:noFill/>
          <a:ln w="38100">
            <a:solidFill>
              <a:srgbClr val="E11B4B"/>
            </a:solidFill>
            <a:extLst>
              <a:ext uri="{C807C97D-BFC1-408E-A445-0C87EB9F89A2}">
                <ask:lineSketchStyleProps xmlns:ask="http://schemas.microsoft.com/office/drawing/2018/sketchyshapes" sd="879248734">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atin typeface="Arial" panose="020B0604020202020204" pitchFamily="34" charset="0"/>
              <a:cs typeface="Arial" panose="020B0604020202020204" pitchFamily="34" charset="0"/>
            </a:endParaRPr>
          </a:p>
        </p:txBody>
      </p:sp>
      <p:cxnSp>
        <p:nvCxnSpPr>
          <p:cNvPr id="7" name="Gerader Verbinder 6">
            <a:extLst>
              <a:ext uri="{FF2B5EF4-FFF2-40B4-BE49-F238E27FC236}">
                <a16:creationId xmlns:a16="http://schemas.microsoft.com/office/drawing/2014/main" id="{2B497DB4-E2AA-4678-83B4-30BDF17B003B}"/>
              </a:ext>
            </a:extLst>
          </p:cNvPr>
          <p:cNvCxnSpPr/>
          <p:nvPr/>
        </p:nvCxnSpPr>
        <p:spPr>
          <a:xfrm>
            <a:off x="864423" y="417855"/>
            <a:ext cx="0" cy="555449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87803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23762A1D-9DC3-4248-9AEF-E27EB2E864FA}"/>
              </a:ext>
            </a:extLst>
          </p:cNvPr>
          <p:cNvPicPr>
            <a:picLocks noChangeAspect="1"/>
          </p:cNvPicPr>
          <p:nvPr/>
        </p:nvPicPr>
        <p:blipFill rotWithShape="1">
          <a:blip r:embed="rId3"/>
          <a:srcRect t="73381"/>
          <a:stretch/>
        </p:blipFill>
        <p:spPr>
          <a:xfrm>
            <a:off x="5631567" y="850083"/>
            <a:ext cx="5171536" cy="1825542"/>
          </a:xfrm>
          <a:prstGeom prst="rect">
            <a:avLst/>
          </a:prstGeom>
        </p:spPr>
      </p:pic>
      <p:sp>
        <p:nvSpPr>
          <p:cNvPr id="3" name="Textfeld 2">
            <a:extLst>
              <a:ext uri="{FF2B5EF4-FFF2-40B4-BE49-F238E27FC236}">
                <a16:creationId xmlns:a16="http://schemas.microsoft.com/office/drawing/2014/main" id="{195E6CD5-011B-4F7F-8B14-85D9979B422A}"/>
              </a:ext>
            </a:extLst>
          </p:cNvPr>
          <p:cNvSpPr txBox="1"/>
          <p:nvPr/>
        </p:nvSpPr>
        <p:spPr>
          <a:xfrm>
            <a:off x="5014608" y="52790"/>
            <a:ext cx="7177391" cy="369332"/>
          </a:xfrm>
          <a:prstGeom prst="rect">
            <a:avLst/>
          </a:prstGeom>
          <a:noFill/>
        </p:spPr>
        <p:txBody>
          <a:bodyPr wrap="square" rtlCol="0">
            <a:spAutoFit/>
          </a:bodyPr>
          <a:lstStyle/>
          <a:p>
            <a:pPr algn="r"/>
            <a:r>
              <a:rPr lang="de-DE" dirty="0">
                <a:latin typeface="Arial" panose="020B0604020202020204" pitchFamily="34" charset="0"/>
                <a:ea typeface="Source Sans Pro" panose="020B0503030403020204" pitchFamily="34" charset="0"/>
                <a:cs typeface="Arial" panose="020B0604020202020204" pitchFamily="34" charset="0"/>
              </a:rPr>
              <a:t>→ Ein kompetentes Team unterstützt vom SGV</a:t>
            </a:r>
            <a:endParaRPr lang="de-DE" b="1" dirty="0">
              <a:latin typeface="Arial" panose="020B0604020202020204" pitchFamily="34" charset="0"/>
              <a:ea typeface="Source Sans Pro" panose="020B0503030403020204" pitchFamily="34" charset="0"/>
              <a:cs typeface="Arial" panose="020B0604020202020204" pitchFamily="34" charset="0"/>
            </a:endParaRPr>
          </a:p>
        </p:txBody>
      </p:sp>
      <p:sp>
        <p:nvSpPr>
          <p:cNvPr id="48" name="Foliennummernplatzhalter 47">
            <a:extLst>
              <a:ext uri="{FF2B5EF4-FFF2-40B4-BE49-F238E27FC236}">
                <a16:creationId xmlns:a16="http://schemas.microsoft.com/office/drawing/2014/main" id="{40C0E525-7EBE-4FBC-AF29-5F306C7E800F}"/>
              </a:ext>
            </a:extLst>
          </p:cNvPr>
          <p:cNvSpPr>
            <a:spLocks noGrp="1"/>
          </p:cNvSpPr>
          <p:nvPr>
            <p:ph type="sldNum" sz="quarter" idx="12"/>
          </p:nvPr>
        </p:nvSpPr>
        <p:spPr/>
        <p:txBody>
          <a:bodyPr/>
          <a:lstStyle/>
          <a:p>
            <a:fld id="{F98657C1-4E24-44B1-8FBA-D4501D7501C4}" type="slidenum">
              <a:rPr lang="de-CH" smtClean="0">
                <a:latin typeface="Arial" panose="020B0604020202020204" pitchFamily="34" charset="0"/>
                <a:cs typeface="Arial" panose="020B0604020202020204" pitchFamily="34" charset="0"/>
              </a:rPr>
              <a:pPr/>
              <a:t>33</a:t>
            </a:fld>
            <a:endParaRPr lang="de-CH" dirty="0">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F488BAD9-AF19-481D-8956-D1B505D06FA9}"/>
              </a:ext>
            </a:extLst>
          </p:cNvPr>
          <p:cNvSpPr txBox="1"/>
          <p:nvPr/>
        </p:nvSpPr>
        <p:spPr>
          <a:xfrm>
            <a:off x="675327" y="105131"/>
            <a:ext cx="4362926" cy="276999"/>
          </a:xfrm>
          <a:prstGeom prst="rect">
            <a:avLst/>
          </a:prstGeom>
          <a:noFill/>
        </p:spPr>
        <p:txBody>
          <a:bodyPr wrap="none" lIns="0" tIns="0" rIns="0" bIns="0" rtlCol="0" anchor="ctr" anchorCtr="0">
            <a:spAutoFit/>
          </a:bodyPr>
          <a:lstStyle/>
          <a:p>
            <a:r>
              <a:rPr lang="de-DE" dirty="0">
                <a:solidFill>
                  <a:srgbClr val="E01A4C"/>
                </a:solidFill>
                <a:latin typeface="Arial" panose="020B0604020202020204" pitchFamily="34" charset="0"/>
                <a:ea typeface="Source Sans Pro" panose="020B0503030403020204" pitchFamily="34" charset="0"/>
                <a:cs typeface="Arial" panose="020B0604020202020204" pitchFamily="34" charset="0"/>
              </a:rPr>
              <a:t>Wer hinter dem KRISENKOMPASS</a:t>
            </a:r>
            <a:r>
              <a:rPr lang="de-DE" sz="1800" baseline="30000" dirty="0">
                <a:solidFill>
                  <a:srgbClr val="E01A4C"/>
                </a:solidFill>
                <a:latin typeface="Arial" panose="020B0604020202020204" pitchFamily="34" charset="0"/>
                <a:ea typeface="Source Sans Pro" panose="020B0503030403020204" pitchFamily="34" charset="0"/>
                <a:cs typeface="Arial" panose="020B0604020202020204" pitchFamily="34" charset="0"/>
              </a:rPr>
              <a:t>®</a:t>
            </a:r>
            <a:r>
              <a:rPr lang="de-DE" dirty="0">
                <a:solidFill>
                  <a:srgbClr val="E01A4C"/>
                </a:solidFill>
                <a:latin typeface="Arial" panose="020B0604020202020204" pitchFamily="34" charset="0"/>
                <a:ea typeface="Source Sans Pro" panose="020B0503030403020204" pitchFamily="34" charset="0"/>
                <a:cs typeface="Arial" panose="020B0604020202020204" pitchFamily="34" charset="0"/>
              </a:rPr>
              <a:t> steht:</a:t>
            </a:r>
            <a:endParaRPr lang="de-CH" dirty="0">
              <a:solidFill>
                <a:srgbClr val="E01A4C"/>
              </a:solidFill>
              <a:latin typeface="Arial" panose="020B0604020202020204" pitchFamily="34" charset="0"/>
              <a:ea typeface="Source Sans Pro" panose="020B0503030403020204" pitchFamily="34" charset="0"/>
              <a:cs typeface="Arial" panose="020B0604020202020204" pitchFamily="34" charset="0"/>
            </a:endParaRPr>
          </a:p>
        </p:txBody>
      </p:sp>
      <p:pic>
        <p:nvPicPr>
          <p:cNvPr id="10" name="Grafik 9" descr="Ein Bild, das Text enthält.&#10;&#10;Automatisch generierte Beschreibung">
            <a:extLst>
              <a:ext uri="{FF2B5EF4-FFF2-40B4-BE49-F238E27FC236}">
                <a16:creationId xmlns:a16="http://schemas.microsoft.com/office/drawing/2014/main" id="{E2073CCD-78AE-4C00-80F4-9C44955E37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7850" y="3951565"/>
            <a:ext cx="2215119" cy="613954"/>
          </a:xfrm>
          <a:prstGeom prst="rect">
            <a:avLst/>
          </a:prstGeom>
        </p:spPr>
      </p:pic>
      <p:pic>
        <p:nvPicPr>
          <p:cNvPr id="4" name="Grafik 3">
            <a:extLst>
              <a:ext uri="{FF2B5EF4-FFF2-40B4-BE49-F238E27FC236}">
                <a16:creationId xmlns:a16="http://schemas.microsoft.com/office/drawing/2014/main" id="{D3D375F9-99D9-47AB-B5BB-947742419B46}"/>
              </a:ext>
            </a:extLst>
          </p:cNvPr>
          <p:cNvPicPr>
            <a:picLocks noChangeAspect="1"/>
          </p:cNvPicPr>
          <p:nvPr/>
        </p:nvPicPr>
        <p:blipFill rotWithShape="1">
          <a:blip r:embed="rId3"/>
          <a:srcRect b="26233"/>
          <a:stretch/>
        </p:blipFill>
        <p:spPr>
          <a:xfrm>
            <a:off x="675327" y="782536"/>
            <a:ext cx="5171536" cy="5058924"/>
          </a:xfrm>
          <a:prstGeom prst="rect">
            <a:avLst/>
          </a:prstGeom>
        </p:spPr>
      </p:pic>
    </p:spTree>
    <p:extLst>
      <p:ext uri="{BB962C8B-B14F-4D97-AF65-F5344CB8AC3E}">
        <p14:creationId xmlns:p14="http://schemas.microsoft.com/office/powerpoint/2010/main" val="24788985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E9F301A-9E86-44E8-B113-E71613F5C367}"/>
              </a:ext>
            </a:extLst>
          </p:cNvPr>
          <p:cNvSpPr>
            <a:spLocks noGrp="1"/>
          </p:cNvSpPr>
          <p:nvPr>
            <p:ph type="sldNum" sz="quarter" idx="12"/>
          </p:nvPr>
        </p:nvSpPr>
        <p:spPr/>
        <p:txBody>
          <a:bodyPr/>
          <a:lstStyle/>
          <a:p>
            <a:fld id="{F98657C1-4E24-44B1-8FBA-D4501D7501C4}" type="slidenum">
              <a:rPr lang="de-CH" smtClean="0"/>
              <a:pPr/>
              <a:t>34</a:t>
            </a:fld>
            <a:endParaRPr lang="de-CH" dirty="0"/>
          </a:p>
        </p:txBody>
      </p:sp>
      <p:pic>
        <p:nvPicPr>
          <p:cNvPr id="6" name="Grafik 5" descr="Ein Bild, das Person, stehend, Menge enthält.&#10;&#10;Automatisch generierte Beschreibung">
            <a:extLst>
              <a:ext uri="{FF2B5EF4-FFF2-40B4-BE49-F238E27FC236}">
                <a16:creationId xmlns:a16="http://schemas.microsoft.com/office/drawing/2014/main" id="{B6BFF74C-C138-4FB5-89E8-4B13CEFEC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423" y="1334852"/>
            <a:ext cx="5315355" cy="3543570"/>
          </a:xfrm>
          <a:prstGeom prst="rect">
            <a:avLst/>
          </a:prstGeom>
        </p:spPr>
      </p:pic>
      <p:sp>
        <p:nvSpPr>
          <p:cNvPr id="7" name="Textfeld 6">
            <a:extLst>
              <a:ext uri="{FF2B5EF4-FFF2-40B4-BE49-F238E27FC236}">
                <a16:creationId xmlns:a16="http://schemas.microsoft.com/office/drawing/2014/main" id="{50D5A911-FB27-47B8-A53D-C13E98401F23}"/>
              </a:ext>
            </a:extLst>
          </p:cNvPr>
          <p:cNvSpPr txBox="1"/>
          <p:nvPr/>
        </p:nvSpPr>
        <p:spPr>
          <a:xfrm>
            <a:off x="675327" y="89742"/>
            <a:ext cx="4616648" cy="307777"/>
          </a:xfrm>
          <a:prstGeom prst="rect">
            <a:avLst/>
          </a:prstGeom>
          <a:noFill/>
        </p:spPr>
        <p:txBody>
          <a:bodyPr wrap="none" lIns="0" tIns="0" rIns="0" bIns="0" rtlCol="0" anchor="ctr" anchorCtr="0">
            <a:spAutoFit/>
          </a:bodyPr>
          <a:lstStyle/>
          <a:p>
            <a:r>
              <a:rPr lang="de-DE" sz="2000" dirty="0">
                <a:solidFill>
                  <a:srgbClr val="E01A4C"/>
                </a:solidFill>
                <a:latin typeface="Arial" panose="020B0604020202020204" pitchFamily="34" charset="0"/>
                <a:ea typeface="Source Sans Pro" panose="020B0503030403020204" pitchFamily="34" charset="0"/>
                <a:cs typeface="Arial" panose="020B0604020202020204" pitchFamily="34" charset="0"/>
              </a:rPr>
              <a:t>Als Gemeinde und vereint in der Region:</a:t>
            </a:r>
            <a:endParaRPr lang="de-CH" sz="2000" dirty="0">
              <a:solidFill>
                <a:srgbClr val="E01A4C"/>
              </a:solidFill>
              <a:latin typeface="Arial" panose="020B0604020202020204" pitchFamily="34" charset="0"/>
              <a:ea typeface="Source Sans Pro" panose="020B0503030403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B5ADB96C-CC69-4682-A252-D3CD42D96A8B}"/>
              </a:ext>
            </a:extLst>
          </p:cNvPr>
          <p:cNvSpPr txBox="1"/>
          <p:nvPr/>
        </p:nvSpPr>
        <p:spPr>
          <a:xfrm>
            <a:off x="5763637" y="1590398"/>
            <a:ext cx="6428363" cy="2339102"/>
          </a:xfrm>
          <a:prstGeom prst="rect">
            <a:avLst/>
          </a:prstGeom>
          <a:noFill/>
        </p:spPr>
        <p:txBody>
          <a:bodyPr wrap="square">
            <a:spAutoFit/>
          </a:bodyPr>
          <a:lstStyle/>
          <a:p>
            <a:endParaRPr lang="de-CH" sz="1800" b="0" i="0" u="none" strike="noStrike" baseline="0" dirty="0">
              <a:latin typeface="Century Gothic" panose="020B0502020202020204" pitchFamily="34" charset="0"/>
            </a:endParaRPr>
          </a:p>
          <a:p>
            <a:pPr algn="ctr"/>
            <a:r>
              <a:rPr lang="de-CH" sz="1800" b="0" i="0" u="none" strike="noStrike" baseline="0" dirty="0">
                <a:latin typeface="Century Gothic" panose="020B0502020202020204" pitchFamily="34" charset="0"/>
              </a:rPr>
              <a:t> </a:t>
            </a:r>
            <a:r>
              <a:rPr lang="de-CH" sz="3200" b="0" i="0" u="none" strike="noStrike" baseline="0" dirty="0">
                <a:solidFill>
                  <a:srgbClr val="5CAFBD"/>
                </a:solidFill>
                <a:latin typeface="Source Sans Pro" panose="020B0503030403020204" pitchFamily="34" charset="0"/>
                <a:ea typeface="Source Sans Pro" panose="020B0503030403020204" pitchFamily="34" charset="0"/>
              </a:rPr>
              <a:t>Bei Neuwahlen oder </a:t>
            </a:r>
          </a:p>
          <a:p>
            <a:pPr algn="ctr"/>
            <a:r>
              <a:rPr lang="de-CH" sz="3200" b="0" i="0" u="none" strike="noStrike" baseline="0" dirty="0">
                <a:solidFill>
                  <a:srgbClr val="5CAFBD"/>
                </a:solidFill>
                <a:latin typeface="Source Sans Pro" panose="020B0503030403020204" pitchFamily="34" charset="0"/>
                <a:ea typeface="Source Sans Pro" panose="020B0503030403020204" pitchFamily="34" charset="0"/>
              </a:rPr>
              <a:t>einem Ressortwechsel </a:t>
            </a:r>
          </a:p>
          <a:p>
            <a:pPr algn="ctr"/>
            <a:r>
              <a:rPr lang="de-CH" sz="3200" b="0" i="0" u="none" strike="noStrike" baseline="0" dirty="0">
                <a:solidFill>
                  <a:srgbClr val="5CAFBD"/>
                </a:solidFill>
                <a:latin typeface="Source Sans Pro" panose="020B0503030403020204" pitchFamily="34" charset="0"/>
                <a:ea typeface="Source Sans Pro" panose="020B0503030403020204" pitchFamily="34" charset="0"/>
              </a:rPr>
              <a:t>sichert der KRISENKOMPASS</a:t>
            </a:r>
            <a:r>
              <a:rPr lang="de-CH" sz="3200" b="0" i="0" u="none" strike="noStrike" baseline="30000" dirty="0">
                <a:solidFill>
                  <a:srgbClr val="5CAFBD"/>
                </a:solidFill>
                <a:latin typeface="Source Sans Pro" panose="020B0503030403020204" pitchFamily="34" charset="0"/>
                <a:ea typeface="Source Sans Pro" panose="020B0503030403020204" pitchFamily="34" charset="0"/>
              </a:rPr>
              <a:t>® </a:t>
            </a:r>
            <a:endParaRPr lang="de-CH" sz="3200" b="0" i="0" u="none" strike="noStrike" baseline="0" dirty="0">
              <a:solidFill>
                <a:srgbClr val="5CAFBD"/>
              </a:solidFill>
              <a:latin typeface="Source Sans Pro" panose="020B0503030403020204" pitchFamily="34" charset="0"/>
              <a:ea typeface="Source Sans Pro" panose="020B0503030403020204" pitchFamily="34" charset="0"/>
            </a:endParaRPr>
          </a:p>
          <a:p>
            <a:pPr algn="ctr"/>
            <a:r>
              <a:rPr lang="de-CH" sz="3200" b="0" i="0" u="none" strike="noStrike" baseline="0" dirty="0">
                <a:solidFill>
                  <a:srgbClr val="5CAFBD"/>
                </a:solidFill>
                <a:latin typeface="Source Sans Pro" panose="020B0503030403020204" pitchFamily="34" charset="0"/>
                <a:ea typeface="Source Sans Pro" panose="020B0503030403020204" pitchFamily="34" charset="0"/>
              </a:rPr>
              <a:t>den Wissenstransfer. </a:t>
            </a:r>
            <a:endParaRPr lang="de-CH" sz="32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7971804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02EBA4CA-7C3F-4C7D-8D57-586B81CF3A9F}"/>
              </a:ext>
            </a:extLst>
          </p:cNvPr>
          <p:cNvSpPr>
            <a:spLocks noGrp="1"/>
          </p:cNvSpPr>
          <p:nvPr>
            <p:ph type="sldNum" sz="quarter" idx="12"/>
          </p:nvPr>
        </p:nvSpPr>
        <p:spPr/>
        <p:txBody>
          <a:bodyPr/>
          <a:lstStyle/>
          <a:p>
            <a:fld id="{F98657C1-4E24-44B1-8FBA-D4501D7501C4}" type="slidenum">
              <a:rPr lang="de-CH" smtClean="0"/>
              <a:t>35</a:t>
            </a:fld>
            <a:endParaRPr lang="de-CH" dirty="0"/>
          </a:p>
        </p:txBody>
      </p:sp>
    </p:spTree>
    <p:extLst>
      <p:ext uri="{BB962C8B-B14F-4D97-AF65-F5344CB8AC3E}">
        <p14:creationId xmlns:p14="http://schemas.microsoft.com/office/powerpoint/2010/main" val="1392087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38B1D7F-2D01-4652-8FC7-82C8D576EE69}"/>
              </a:ext>
            </a:extLst>
          </p:cNvPr>
          <p:cNvSpPr>
            <a:spLocks noGrp="1"/>
          </p:cNvSpPr>
          <p:nvPr>
            <p:ph type="sldNum" sz="quarter" idx="12"/>
          </p:nvPr>
        </p:nvSpPr>
        <p:spPr/>
        <p:txBody>
          <a:bodyPr/>
          <a:lstStyle/>
          <a:p>
            <a:fld id="{F98657C1-4E24-44B1-8FBA-D4501D7501C4}" type="slidenum">
              <a:rPr lang="de-CH" smtClean="0"/>
              <a:pPr/>
              <a:t>36</a:t>
            </a:fld>
            <a:endParaRPr lang="de-CH" dirty="0"/>
          </a:p>
        </p:txBody>
      </p:sp>
      <p:pic>
        <p:nvPicPr>
          <p:cNvPr id="4" name="Grafik 3">
            <a:extLst>
              <a:ext uri="{FF2B5EF4-FFF2-40B4-BE49-F238E27FC236}">
                <a16:creationId xmlns:a16="http://schemas.microsoft.com/office/drawing/2014/main" id="{5B5FF52C-82FB-4C9C-88E4-9592C335F0C5}"/>
              </a:ext>
            </a:extLst>
          </p:cNvPr>
          <p:cNvPicPr>
            <a:picLocks noChangeAspect="1"/>
          </p:cNvPicPr>
          <p:nvPr/>
        </p:nvPicPr>
        <p:blipFill rotWithShape="1">
          <a:blip r:embed="rId2"/>
          <a:srcRect l="3327" t="45099" r="74234" b="16709"/>
          <a:stretch/>
        </p:blipFill>
        <p:spPr>
          <a:xfrm>
            <a:off x="4372582" y="4452117"/>
            <a:ext cx="1347023" cy="1400784"/>
          </a:xfrm>
          <a:prstGeom prst="rect">
            <a:avLst/>
          </a:prstGeom>
        </p:spPr>
      </p:pic>
      <p:sp>
        <p:nvSpPr>
          <p:cNvPr id="5" name="Textfeld 4">
            <a:extLst>
              <a:ext uri="{FF2B5EF4-FFF2-40B4-BE49-F238E27FC236}">
                <a16:creationId xmlns:a16="http://schemas.microsoft.com/office/drawing/2014/main" id="{D920FA4A-E489-4097-9DE9-70173CE4B0EE}"/>
              </a:ext>
            </a:extLst>
          </p:cNvPr>
          <p:cNvSpPr txBox="1"/>
          <p:nvPr/>
        </p:nvSpPr>
        <p:spPr>
          <a:xfrm>
            <a:off x="350454" y="1070042"/>
            <a:ext cx="11371190" cy="584775"/>
          </a:xfrm>
          <a:prstGeom prst="rect">
            <a:avLst/>
          </a:prstGeom>
          <a:noFill/>
        </p:spPr>
        <p:txBody>
          <a:bodyPr wrap="square" rtlCol="0">
            <a:spAutoFit/>
          </a:bodyPr>
          <a:lstStyle/>
          <a:p>
            <a:r>
              <a:rPr lang="de-DE" sz="3200" dirty="0">
                <a:solidFill>
                  <a:srgbClr val="E01A4C"/>
                </a:solidFill>
                <a:latin typeface="Arial" panose="020B0604020202020204" pitchFamily="34" charset="0"/>
                <a:cs typeface="Arial" panose="020B0604020202020204" pitchFamily="34" charset="0"/>
              </a:rPr>
              <a:t>Herzlichen Dank für Ihr Interesse am KRISENKOMPASS®</a:t>
            </a:r>
            <a:endParaRPr lang="de-CH" sz="3200" dirty="0">
              <a:solidFill>
                <a:srgbClr val="E01A4C"/>
              </a:solidFill>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2FC329B7-7E8D-4982-B98B-49CF245E1F9E}"/>
              </a:ext>
            </a:extLst>
          </p:cNvPr>
          <p:cNvSpPr txBox="1"/>
          <p:nvPr/>
        </p:nvSpPr>
        <p:spPr>
          <a:xfrm>
            <a:off x="4294761" y="2143793"/>
            <a:ext cx="7114565" cy="2308324"/>
          </a:xfrm>
          <a:prstGeom prst="rect">
            <a:avLst/>
          </a:prstGeom>
          <a:noFill/>
        </p:spPr>
        <p:txBody>
          <a:bodyPr wrap="square">
            <a:spAutoFit/>
          </a:bodyPr>
          <a:lstStyle/>
          <a:p>
            <a:r>
              <a:rPr lang="de-DE" sz="2400" b="0" i="0" u="none" strike="noStrike" baseline="0" dirty="0">
                <a:solidFill>
                  <a:srgbClr val="211D1E"/>
                </a:solidFill>
                <a:latin typeface="Arial" panose="020B0604020202020204" pitchFamily="34" charset="0"/>
                <a:cs typeface="Arial" panose="020B0604020202020204" pitchFamily="34" charset="0"/>
              </a:rPr>
              <a:t>Gerne beraten wir Sie bei allen Fragen rund um Ihren KRISENKOMPASS</a:t>
            </a:r>
            <a:r>
              <a:rPr lang="de-DE" sz="1000" b="0" i="0" u="none" strike="noStrike" baseline="0" dirty="0">
                <a:solidFill>
                  <a:srgbClr val="211D1E"/>
                </a:solidFill>
                <a:latin typeface="Arial" panose="020B0604020202020204" pitchFamily="34" charset="0"/>
                <a:cs typeface="Arial" panose="020B0604020202020204" pitchFamily="34" charset="0"/>
              </a:rPr>
              <a:t>® </a:t>
            </a:r>
            <a:r>
              <a:rPr lang="de-DE" sz="2400" b="0" i="0" u="none" strike="noStrike" baseline="0" dirty="0">
                <a:solidFill>
                  <a:srgbClr val="211D1E"/>
                </a:solidFill>
                <a:latin typeface="Arial" panose="020B0604020202020204" pitchFamily="34" charset="0"/>
                <a:cs typeface="Arial" panose="020B0604020202020204" pitchFamily="34" charset="0"/>
              </a:rPr>
              <a:t>für Ihre Gemeinde, Stadt &amp; Region </a:t>
            </a:r>
          </a:p>
          <a:p>
            <a:endParaRPr lang="de-DE" sz="2400" b="0" i="0" u="none" strike="noStrike" baseline="0" dirty="0">
              <a:solidFill>
                <a:srgbClr val="211D1E"/>
              </a:solidFill>
              <a:latin typeface="Arial" panose="020B0604020202020204" pitchFamily="34" charset="0"/>
              <a:cs typeface="Arial" panose="020B0604020202020204" pitchFamily="34" charset="0"/>
            </a:endParaRPr>
          </a:p>
          <a:p>
            <a:r>
              <a:rPr lang="nn-NO" sz="2400" b="0" i="0" u="none" strike="noStrike" baseline="0" dirty="0">
                <a:solidFill>
                  <a:srgbClr val="211D1E"/>
                </a:solidFill>
                <a:latin typeface="Arial" panose="020B0604020202020204" pitchFamily="34" charset="0"/>
                <a:cs typeface="Arial" panose="020B0604020202020204" pitchFamily="34" charset="0"/>
              </a:rPr>
              <a:t>Christian Randegger </a:t>
            </a:r>
            <a:r>
              <a:rPr lang="nn-NO" sz="2400" b="1" i="0" u="none" strike="noStrike" baseline="0" dirty="0">
                <a:solidFill>
                  <a:srgbClr val="5CAFBD"/>
                </a:solidFill>
                <a:latin typeface="Arial" panose="020B0604020202020204" pitchFamily="34" charset="0"/>
                <a:cs typeface="Arial" panose="020B0604020202020204" pitchFamily="34" charset="0"/>
              </a:rPr>
              <a:t>I </a:t>
            </a:r>
            <a:r>
              <a:rPr lang="nn-NO" sz="2400" b="0" i="0" u="none" strike="noStrike" baseline="0" dirty="0">
                <a:solidFill>
                  <a:srgbClr val="211D1E"/>
                </a:solidFill>
                <a:latin typeface="Arial" panose="020B0604020202020204" pitchFamily="34" charset="0"/>
                <a:cs typeface="Arial" panose="020B0604020202020204" pitchFamily="34" charset="0"/>
              </a:rPr>
              <a:t>+41 76 331 39 60 </a:t>
            </a:r>
          </a:p>
          <a:p>
            <a:endParaRPr lang="de-CH" sz="2400" b="0" i="0" u="none" strike="noStrike" baseline="0" dirty="0">
              <a:solidFill>
                <a:srgbClr val="211D1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6072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95E6CD5-011B-4F7F-8B14-85D9979B422A}"/>
              </a:ext>
            </a:extLst>
          </p:cNvPr>
          <p:cNvSpPr txBox="1"/>
          <p:nvPr/>
        </p:nvSpPr>
        <p:spPr>
          <a:xfrm>
            <a:off x="882770" y="62518"/>
            <a:ext cx="11309230" cy="369332"/>
          </a:xfrm>
          <a:prstGeom prst="rect">
            <a:avLst/>
          </a:prstGeom>
          <a:noFill/>
        </p:spPr>
        <p:txBody>
          <a:bodyPr wrap="square" rtlCol="0">
            <a:spAutoFit/>
          </a:bodyPr>
          <a:lstStyle/>
          <a:p>
            <a:pPr algn="r"/>
            <a:r>
              <a:rPr lang="de-DE" dirty="0">
                <a:latin typeface="Arial" panose="020B0604020202020204" pitchFamily="34" charset="0"/>
                <a:ea typeface="Source Sans Pro" panose="020B0503030403020204" pitchFamily="34" charset="0"/>
                <a:cs typeface="Arial" panose="020B0604020202020204" pitchFamily="34" charset="0"/>
              </a:rPr>
              <a:t>→ Immer wieder ist Krisenmanagement gefragt</a:t>
            </a:r>
          </a:p>
        </p:txBody>
      </p:sp>
      <p:sp>
        <p:nvSpPr>
          <p:cNvPr id="48" name="Foliennummernplatzhalter 47">
            <a:extLst>
              <a:ext uri="{FF2B5EF4-FFF2-40B4-BE49-F238E27FC236}">
                <a16:creationId xmlns:a16="http://schemas.microsoft.com/office/drawing/2014/main" id="{40C0E525-7EBE-4FBC-AF29-5F306C7E800F}"/>
              </a:ext>
            </a:extLst>
          </p:cNvPr>
          <p:cNvSpPr>
            <a:spLocks noGrp="1"/>
          </p:cNvSpPr>
          <p:nvPr>
            <p:ph type="sldNum" sz="quarter" idx="12"/>
          </p:nvPr>
        </p:nvSpPr>
        <p:spPr/>
        <p:txBody>
          <a:bodyPr/>
          <a:lstStyle/>
          <a:p>
            <a:fld id="{F98657C1-4E24-44B1-8FBA-D4501D7501C4}" type="slidenum">
              <a:rPr lang="de-CH" smtClean="0">
                <a:latin typeface="Arial" panose="020B0604020202020204" pitchFamily="34" charset="0"/>
                <a:cs typeface="Arial" panose="020B0604020202020204" pitchFamily="34" charset="0"/>
              </a:rPr>
              <a:pPr/>
              <a:t>4</a:t>
            </a:fld>
            <a:endParaRPr lang="de-CH" dirty="0">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20C8D484-A8CC-4CAD-A82F-305D02F22DF9}"/>
              </a:ext>
            </a:extLst>
          </p:cNvPr>
          <p:cNvSpPr txBox="1"/>
          <p:nvPr/>
        </p:nvSpPr>
        <p:spPr>
          <a:xfrm>
            <a:off x="675327" y="89742"/>
            <a:ext cx="5641288" cy="307777"/>
          </a:xfrm>
          <a:prstGeom prst="rect">
            <a:avLst/>
          </a:prstGeom>
          <a:noFill/>
        </p:spPr>
        <p:txBody>
          <a:bodyPr wrap="none" lIns="0" tIns="0" rIns="0" bIns="0" rtlCol="0" anchor="ctr" anchorCtr="0">
            <a:spAutoFit/>
          </a:bodyPr>
          <a:lstStyle/>
          <a:p>
            <a:r>
              <a:rPr lang="de-DE" sz="2000" dirty="0">
                <a:solidFill>
                  <a:srgbClr val="E01A4C"/>
                </a:solidFill>
                <a:latin typeface="Arial" panose="020B0604020202020204" pitchFamily="34" charset="0"/>
                <a:ea typeface="Source Sans Pro" panose="020B0503030403020204" pitchFamily="34" charset="0"/>
                <a:cs typeface="Arial" panose="020B0604020202020204" pitchFamily="34" charset="0"/>
              </a:rPr>
              <a:t>Was ist die Idee hinter dem KRISENKOMPASS</a:t>
            </a:r>
            <a:r>
              <a:rPr lang="de-DE" sz="2000" baseline="30000" dirty="0">
                <a:solidFill>
                  <a:srgbClr val="E01A4C"/>
                </a:solidFill>
                <a:latin typeface="Arial" panose="020B0604020202020204" pitchFamily="34" charset="0"/>
                <a:ea typeface="Source Sans Pro" panose="020B0503030403020204" pitchFamily="34" charset="0"/>
                <a:cs typeface="Arial" panose="020B0604020202020204" pitchFamily="34" charset="0"/>
              </a:rPr>
              <a:t>®</a:t>
            </a:r>
            <a:r>
              <a:rPr lang="de-DE" sz="2000" dirty="0">
                <a:solidFill>
                  <a:srgbClr val="E01A4C"/>
                </a:solidFill>
                <a:latin typeface="Arial" panose="020B0604020202020204" pitchFamily="34" charset="0"/>
                <a:ea typeface="Source Sans Pro" panose="020B0503030403020204" pitchFamily="34" charset="0"/>
                <a:cs typeface="Arial" panose="020B0604020202020204" pitchFamily="34" charset="0"/>
              </a:rPr>
              <a:t>?</a:t>
            </a:r>
            <a:endParaRPr lang="de-CH" sz="2000" dirty="0">
              <a:solidFill>
                <a:srgbClr val="E01A4C"/>
              </a:solidFill>
              <a:latin typeface="Arial" panose="020B0604020202020204" pitchFamily="34" charset="0"/>
              <a:ea typeface="Source Sans Pro" panose="020B0503030403020204" pitchFamily="34" charset="0"/>
              <a:cs typeface="Arial" panose="020B0604020202020204" pitchFamily="34" charset="0"/>
            </a:endParaRPr>
          </a:p>
        </p:txBody>
      </p:sp>
      <p:pic>
        <p:nvPicPr>
          <p:cNvPr id="11" name="Grafik 10">
            <a:extLst>
              <a:ext uri="{FF2B5EF4-FFF2-40B4-BE49-F238E27FC236}">
                <a16:creationId xmlns:a16="http://schemas.microsoft.com/office/drawing/2014/main" id="{4558DFAE-0436-4D84-B405-A52904F99EA8}"/>
              </a:ext>
            </a:extLst>
          </p:cNvPr>
          <p:cNvPicPr>
            <a:picLocks noChangeAspect="1"/>
          </p:cNvPicPr>
          <p:nvPr/>
        </p:nvPicPr>
        <p:blipFill>
          <a:blip r:embed="rId3"/>
          <a:stretch>
            <a:fillRect/>
          </a:stretch>
        </p:blipFill>
        <p:spPr>
          <a:xfrm>
            <a:off x="8127460" y="661199"/>
            <a:ext cx="3791424" cy="5226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5" name="Diagramm 4">
            <a:extLst>
              <a:ext uri="{FF2B5EF4-FFF2-40B4-BE49-F238E27FC236}">
                <a16:creationId xmlns:a16="http://schemas.microsoft.com/office/drawing/2014/main" id="{6092C399-6228-4F6C-A22B-F515D3AD35DC}"/>
              </a:ext>
            </a:extLst>
          </p:cNvPr>
          <p:cNvGraphicFramePr/>
          <p:nvPr>
            <p:extLst>
              <p:ext uri="{D42A27DB-BD31-4B8C-83A1-F6EECF244321}">
                <p14:modId xmlns:p14="http://schemas.microsoft.com/office/powerpoint/2010/main" val="2614318469"/>
              </p:ext>
            </p:extLst>
          </p:nvPr>
        </p:nvGraphicFramePr>
        <p:xfrm>
          <a:off x="409006" y="1185418"/>
          <a:ext cx="6646424" cy="44309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6432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95E6CD5-011B-4F7F-8B14-85D9979B422A}"/>
              </a:ext>
            </a:extLst>
          </p:cNvPr>
          <p:cNvSpPr txBox="1"/>
          <p:nvPr/>
        </p:nvSpPr>
        <p:spPr>
          <a:xfrm>
            <a:off x="882770" y="62518"/>
            <a:ext cx="11309230" cy="369332"/>
          </a:xfrm>
          <a:prstGeom prst="rect">
            <a:avLst/>
          </a:prstGeom>
          <a:noFill/>
        </p:spPr>
        <p:txBody>
          <a:bodyPr wrap="square" rtlCol="0">
            <a:spAutoFit/>
          </a:bodyPr>
          <a:lstStyle/>
          <a:p>
            <a:pPr algn="r"/>
            <a:r>
              <a:rPr lang="de-DE" dirty="0">
                <a:latin typeface="Arial" panose="020B0604020202020204" pitchFamily="34" charset="0"/>
                <a:ea typeface="Source Sans Pro" panose="020B0503030403020204" pitchFamily="34" charset="0"/>
                <a:cs typeface="Arial" panose="020B0604020202020204" pitchFamily="34" charset="0"/>
              </a:rPr>
              <a:t>→ DER DIGITALE WEGWEISER FÜR unsere POLITISCHE BEHÖRDE &amp; unseren KRISENSTAB</a:t>
            </a:r>
          </a:p>
        </p:txBody>
      </p:sp>
      <p:sp>
        <p:nvSpPr>
          <p:cNvPr id="48" name="Foliennummernplatzhalter 47">
            <a:extLst>
              <a:ext uri="{FF2B5EF4-FFF2-40B4-BE49-F238E27FC236}">
                <a16:creationId xmlns:a16="http://schemas.microsoft.com/office/drawing/2014/main" id="{40C0E525-7EBE-4FBC-AF29-5F306C7E800F}"/>
              </a:ext>
            </a:extLst>
          </p:cNvPr>
          <p:cNvSpPr>
            <a:spLocks noGrp="1"/>
          </p:cNvSpPr>
          <p:nvPr>
            <p:ph type="sldNum" sz="quarter" idx="12"/>
          </p:nvPr>
        </p:nvSpPr>
        <p:spPr/>
        <p:txBody>
          <a:bodyPr/>
          <a:lstStyle/>
          <a:p>
            <a:fld id="{F98657C1-4E24-44B1-8FBA-D4501D7501C4}" type="slidenum">
              <a:rPr lang="de-CH" smtClean="0">
                <a:latin typeface="Arial" panose="020B0604020202020204" pitchFamily="34" charset="0"/>
                <a:cs typeface="Arial" panose="020B0604020202020204" pitchFamily="34" charset="0"/>
              </a:rPr>
              <a:pPr/>
              <a:t>5</a:t>
            </a:fld>
            <a:endParaRPr lang="de-CH" dirty="0">
              <a:latin typeface="Arial" panose="020B0604020202020204" pitchFamily="34" charset="0"/>
              <a:cs typeface="Arial" panose="020B0604020202020204" pitchFamily="34" charset="0"/>
            </a:endParaRPr>
          </a:p>
        </p:txBody>
      </p:sp>
      <p:pic>
        <p:nvPicPr>
          <p:cNvPr id="4" name="Grafik 3" descr="Ein Bild, das Windrad, Wurfpfeil, Kette, Zubehör enthält.&#10;&#10;Automatisch generierte Beschreibung">
            <a:extLst>
              <a:ext uri="{FF2B5EF4-FFF2-40B4-BE49-F238E27FC236}">
                <a16:creationId xmlns:a16="http://schemas.microsoft.com/office/drawing/2014/main" id="{4D292402-ECE0-4B20-BD96-2696AD1642BB}"/>
              </a:ext>
            </a:extLst>
          </p:cNvPr>
          <p:cNvPicPr>
            <a:picLocks noChangeAspect="1"/>
          </p:cNvPicPr>
          <p:nvPr/>
        </p:nvPicPr>
        <p:blipFill>
          <a:blip r:embed="rId3"/>
          <a:stretch>
            <a:fillRect/>
          </a:stretch>
        </p:blipFill>
        <p:spPr>
          <a:xfrm>
            <a:off x="6211109" y="614205"/>
            <a:ext cx="5700409" cy="5221885"/>
          </a:xfrm>
          <a:prstGeom prst="rect">
            <a:avLst/>
          </a:prstGeom>
        </p:spPr>
      </p:pic>
      <p:sp>
        <p:nvSpPr>
          <p:cNvPr id="11" name="Textfeld 10">
            <a:extLst>
              <a:ext uri="{FF2B5EF4-FFF2-40B4-BE49-F238E27FC236}">
                <a16:creationId xmlns:a16="http://schemas.microsoft.com/office/drawing/2014/main" id="{1C977DE6-C0B8-4620-A446-712E2458B61A}"/>
              </a:ext>
            </a:extLst>
          </p:cNvPr>
          <p:cNvSpPr txBox="1"/>
          <p:nvPr/>
        </p:nvSpPr>
        <p:spPr>
          <a:xfrm>
            <a:off x="675327" y="89742"/>
            <a:ext cx="700513" cy="307777"/>
          </a:xfrm>
          <a:prstGeom prst="rect">
            <a:avLst/>
          </a:prstGeom>
          <a:noFill/>
        </p:spPr>
        <p:txBody>
          <a:bodyPr wrap="none" lIns="0" tIns="0" rIns="0" bIns="0" rtlCol="0" anchor="ctr" anchorCtr="0">
            <a:spAutoFit/>
          </a:bodyPr>
          <a:lstStyle/>
          <a:p>
            <a:r>
              <a:rPr lang="de-DE" sz="2000" dirty="0">
                <a:solidFill>
                  <a:srgbClr val="E01A4C"/>
                </a:solidFill>
                <a:latin typeface="Arial" panose="020B0604020202020204" pitchFamily="34" charset="0"/>
                <a:ea typeface="Source Sans Pro" panose="020B0503030403020204" pitchFamily="34" charset="0"/>
                <a:cs typeface="Arial" panose="020B0604020202020204" pitchFamily="34" charset="0"/>
              </a:rPr>
              <a:t>Ziele?</a:t>
            </a:r>
            <a:endParaRPr lang="de-CH" sz="2000" dirty="0">
              <a:solidFill>
                <a:srgbClr val="E01A4C"/>
              </a:solidFill>
              <a:latin typeface="Arial" panose="020B0604020202020204" pitchFamily="34" charset="0"/>
              <a:ea typeface="Source Sans Pro" panose="020B0503030403020204" pitchFamily="34" charset="0"/>
              <a:cs typeface="Arial" panose="020B0604020202020204" pitchFamily="34" charset="0"/>
            </a:endParaRPr>
          </a:p>
        </p:txBody>
      </p:sp>
    </p:spTree>
    <p:extLst>
      <p:ext uri="{BB962C8B-B14F-4D97-AF65-F5344CB8AC3E}">
        <p14:creationId xmlns:p14="http://schemas.microsoft.com/office/powerpoint/2010/main" val="3381333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95E6CD5-011B-4F7F-8B14-85D9979B422A}"/>
              </a:ext>
            </a:extLst>
          </p:cNvPr>
          <p:cNvSpPr txBox="1"/>
          <p:nvPr/>
        </p:nvSpPr>
        <p:spPr>
          <a:xfrm>
            <a:off x="882770" y="62518"/>
            <a:ext cx="11309230" cy="369332"/>
          </a:xfrm>
          <a:prstGeom prst="rect">
            <a:avLst/>
          </a:prstGeom>
          <a:noFill/>
        </p:spPr>
        <p:txBody>
          <a:bodyPr wrap="square" rtlCol="0">
            <a:spAutoFit/>
          </a:bodyPr>
          <a:lstStyle/>
          <a:p>
            <a:pPr algn="r"/>
            <a:r>
              <a:rPr lang="de-DE" dirty="0">
                <a:latin typeface="Arial" panose="020B0604020202020204" pitchFamily="34" charset="0"/>
                <a:ea typeface="Source Sans Pro" panose="020B0503030403020204" pitchFamily="34" charset="0"/>
                <a:cs typeface="Arial" panose="020B0604020202020204" pitchFamily="34" charset="0"/>
              </a:rPr>
              <a:t>→ Weil rasche, kompetente Hilfe notwendig ist</a:t>
            </a:r>
          </a:p>
        </p:txBody>
      </p:sp>
      <p:sp>
        <p:nvSpPr>
          <p:cNvPr id="48" name="Foliennummernplatzhalter 47">
            <a:extLst>
              <a:ext uri="{FF2B5EF4-FFF2-40B4-BE49-F238E27FC236}">
                <a16:creationId xmlns:a16="http://schemas.microsoft.com/office/drawing/2014/main" id="{40C0E525-7EBE-4FBC-AF29-5F306C7E800F}"/>
              </a:ext>
            </a:extLst>
          </p:cNvPr>
          <p:cNvSpPr>
            <a:spLocks noGrp="1"/>
          </p:cNvSpPr>
          <p:nvPr>
            <p:ph type="sldNum" sz="quarter" idx="12"/>
          </p:nvPr>
        </p:nvSpPr>
        <p:spPr/>
        <p:txBody>
          <a:bodyPr/>
          <a:lstStyle/>
          <a:p>
            <a:fld id="{F98657C1-4E24-44B1-8FBA-D4501D7501C4}" type="slidenum">
              <a:rPr lang="de-CH" smtClean="0">
                <a:latin typeface="Arial" panose="020B0604020202020204" pitchFamily="34" charset="0"/>
                <a:cs typeface="Arial" panose="020B0604020202020204" pitchFamily="34" charset="0"/>
              </a:rPr>
              <a:pPr/>
              <a:t>6</a:t>
            </a:fld>
            <a:endParaRPr lang="de-CH" dirty="0">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20C8D484-A8CC-4CAD-A82F-305D02F22DF9}"/>
              </a:ext>
            </a:extLst>
          </p:cNvPr>
          <p:cNvSpPr txBox="1"/>
          <p:nvPr/>
        </p:nvSpPr>
        <p:spPr>
          <a:xfrm>
            <a:off x="675327" y="89742"/>
            <a:ext cx="5328703" cy="307777"/>
          </a:xfrm>
          <a:prstGeom prst="rect">
            <a:avLst/>
          </a:prstGeom>
          <a:noFill/>
        </p:spPr>
        <p:txBody>
          <a:bodyPr wrap="none" lIns="0" tIns="0" rIns="0" bIns="0" rtlCol="0" anchor="ctr" anchorCtr="0">
            <a:spAutoFit/>
          </a:bodyPr>
          <a:lstStyle/>
          <a:p>
            <a:r>
              <a:rPr lang="de-DE" sz="2000" dirty="0">
                <a:solidFill>
                  <a:srgbClr val="E01A4C"/>
                </a:solidFill>
                <a:latin typeface="Arial" panose="020B0604020202020204" pitchFamily="34" charset="0"/>
                <a:ea typeface="Source Sans Pro" panose="020B0503030403020204" pitchFamily="34" charset="0"/>
                <a:cs typeface="Arial" panose="020B0604020202020204" pitchFamily="34" charset="0"/>
              </a:rPr>
              <a:t>Warum braucht es einen KRISENKOMPASS</a:t>
            </a:r>
            <a:r>
              <a:rPr lang="de-DE" sz="2000" baseline="30000" dirty="0">
                <a:solidFill>
                  <a:srgbClr val="E01A4C"/>
                </a:solidFill>
                <a:latin typeface="Arial" panose="020B0604020202020204" pitchFamily="34" charset="0"/>
                <a:ea typeface="Source Sans Pro" panose="020B0503030403020204" pitchFamily="34" charset="0"/>
                <a:cs typeface="Arial" panose="020B0604020202020204" pitchFamily="34" charset="0"/>
              </a:rPr>
              <a:t>®</a:t>
            </a:r>
            <a:r>
              <a:rPr lang="de-DE" sz="2000" dirty="0">
                <a:solidFill>
                  <a:srgbClr val="E01A4C"/>
                </a:solidFill>
                <a:latin typeface="Arial" panose="020B0604020202020204" pitchFamily="34" charset="0"/>
                <a:ea typeface="Source Sans Pro" panose="020B0503030403020204" pitchFamily="34" charset="0"/>
                <a:cs typeface="Arial" panose="020B0604020202020204" pitchFamily="34" charset="0"/>
              </a:rPr>
              <a:t>?</a:t>
            </a:r>
            <a:endParaRPr lang="de-CH" sz="2000" dirty="0">
              <a:solidFill>
                <a:srgbClr val="E01A4C"/>
              </a:solidFill>
              <a:latin typeface="Arial" panose="020B0604020202020204" pitchFamily="34" charset="0"/>
              <a:ea typeface="Source Sans Pro" panose="020B0503030403020204" pitchFamily="34" charset="0"/>
              <a:cs typeface="Arial" panose="020B0604020202020204" pitchFamily="34" charset="0"/>
            </a:endParaRPr>
          </a:p>
        </p:txBody>
      </p:sp>
      <p:pic>
        <p:nvPicPr>
          <p:cNvPr id="5" name="Grafik 4">
            <a:extLst>
              <a:ext uri="{FF2B5EF4-FFF2-40B4-BE49-F238E27FC236}">
                <a16:creationId xmlns:a16="http://schemas.microsoft.com/office/drawing/2014/main" id="{55233323-AA2B-47DA-AB5D-056C15415470}"/>
              </a:ext>
            </a:extLst>
          </p:cNvPr>
          <p:cNvPicPr>
            <a:picLocks noChangeAspect="1"/>
          </p:cNvPicPr>
          <p:nvPr/>
        </p:nvPicPr>
        <p:blipFill>
          <a:blip r:embed="rId3"/>
          <a:stretch>
            <a:fillRect/>
          </a:stretch>
        </p:blipFill>
        <p:spPr>
          <a:xfrm>
            <a:off x="3672192" y="737099"/>
            <a:ext cx="8307421" cy="5108649"/>
          </a:xfrm>
          <a:prstGeom prst="rect">
            <a:avLst/>
          </a:prstGeom>
        </p:spPr>
      </p:pic>
      <p:sp>
        <p:nvSpPr>
          <p:cNvPr id="10" name="Textfeld 9">
            <a:extLst>
              <a:ext uri="{FF2B5EF4-FFF2-40B4-BE49-F238E27FC236}">
                <a16:creationId xmlns:a16="http://schemas.microsoft.com/office/drawing/2014/main" id="{72A744DA-746C-4FFE-A507-5504650E0736}"/>
              </a:ext>
            </a:extLst>
          </p:cNvPr>
          <p:cNvSpPr txBox="1"/>
          <p:nvPr/>
        </p:nvSpPr>
        <p:spPr>
          <a:xfrm>
            <a:off x="94034" y="2968257"/>
            <a:ext cx="6118698" cy="646331"/>
          </a:xfrm>
          <a:prstGeom prst="rect">
            <a:avLst/>
          </a:prstGeom>
          <a:noFill/>
        </p:spPr>
        <p:txBody>
          <a:bodyPr wrap="square">
            <a:spAutoFit/>
          </a:bodyPr>
          <a:lstStyle/>
          <a:p>
            <a:r>
              <a:rPr lang="de-DE" b="1" dirty="0">
                <a:latin typeface="Arial" panose="020B0604020202020204" pitchFamily="34" charset="0"/>
                <a:ea typeface="Source Sans Pro" panose="020B0503030403020204" pitchFamily="34" charset="0"/>
                <a:cs typeface="Arial" panose="020B0604020202020204" pitchFamily="34" charset="0"/>
              </a:rPr>
              <a:t>Die Risiken im Gemeindealltag </a:t>
            </a:r>
          </a:p>
          <a:p>
            <a:r>
              <a:rPr lang="de-DE" b="1" dirty="0">
                <a:latin typeface="Arial" panose="020B0604020202020204" pitchFamily="34" charset="0"/>
                <a:ea typeface="Source Sans Pro" panose="020B0503030403020204" pitchFamily="34" charset="0"/>
                <a:cs typeface="Arial" panose="020B0604020202020204" pitchFamily="34" charset="0"/>
              </a:rPr>
              <a:t>sind vielfältig: </a:t>
            </a:r>
            <a:endParaRPr lang="de-CH" b="1" dirty="0">
              <a:latin typeface="Arial" panose="020B0604020202020204" pitchFamily="34" charset="0"/>
              <a:ea typeface="Source Sans Pro" panose="020B0503030403020204" pitchFamily="34" charset="0"/>
              <a:cs typeface="Arial" panose="020B0604020202020204" pitchFamily="34" charset="0"/>
            </a:endParaRPr>
          </a:p>
        </p:txBody>
      </p:sp>
    </p:spTree>
    <p:extLst>
      <p:ext uri="{BB962C8B-B14F-4D97-AF65-F5344CB8AC3E}">
        <p14:creationId xmlns:p14="http://schemas.microsoft.com/office/powerpoint/2010/main" val="2458062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95E6CD5-011B-4F7F-8B14-85D9979B422A}"/>
              </a:ext>
            </a:extLst>
          </p:cNvPr>
          <p:cNvSpPr txBox="1"/>
          <p:nvPr/>
        </p:nvSpPr>
        <p:spPr>
          <a:xfrm>
            <a:off x="5014608" y="62518"/>
            <a:ext cx="7177391" cy="369332"/>
          </a:xfrm>
          <a:prstGeom prst="rect">
            <a:avLst/>
          </a:prstGeom>
          <a:noFill/>
        </p:spPr>
        <p:txBody>
          <a:bodyPr wrap="square" rtlCol="0">
            <a:spAutoFit/>
          </a:bodyPr>
          <a:lstStyle/>
          <a:p>
            <a:pPr algn="r"/>
            <a:r>
              <a:rPr lang="de-DE" dirty="0">
                <a:latin typeface="Arial" panose="020B0604020202020204" pitchFamily="34" charset="0"/>
                <a:ea typeface="Source Sans Pro" panose="020B0503030403020204" pitchFamily="34" charset="0"/>
                <a:cs typeface="Arial" panose="020B0604020202020204" pitchFamily="34" charset="0"/>
              </a:rPr>
              <a:t>→ Ein Software-Paket (online &amp; als App)</a:t>
            </a:r>
            <a:endParaRPr lang="de-DE" b="1" dirty="0">
              <a:latin typeface="Arial" panose="020B0604020202020204" pitchFamily="34" charset="0"/>
              <a:ea typeface="Source Sans Pro" panose="020B0503030403020204" pitchFamily="34" charset="0"/>
              <a:cs typeface="Arial" panose="020B0604020202020204" pitchFamily="34" charset="0"/>
            </a:endParaRPr>
          </a:p>
        </p:txBody>
      </p:sp>
      <p:sp>
        <p:nvSpPr>
          <p:cNvPr id="48" name="Foliennummernplatzhalter 47">
            <a:extLst>
              <a:ext uri="{FF2B5EF4-FFF2-40B4-BE49-F238E27FC236}">
                <a16:creationId xmlns:a16="http://schemas.microsoft.com/office/drawing/2014/main" id="{40C0E525-7EBE-4FBC-AF29-5F306C7E800F}"/>
              </a:ext>
            </a:extLst>
          </p:cNvPr>
          <p:cNvSpPr>
            <a:spLocks noGrp="1"/>
          </p:cNvSpPr>
          <p:nvPr>
            <p:ph type="sldNum" sz="quarter" idx="12"/>
          </p:nvPr>
        </p:nvSpPr>
        <p:spPr/>
        <p:txBody>
          <a:bodyPr/>
          <a:lstStyle/>
          <a:p>
            <a:fld id="{F98657C1-4E24-44B1-8FBA-D4501D7501C4}" type="slidenum">
              <a:rPr lang="de-CH" smtClean="0">
                <a:latin typeface="Arial" panose="020B0604020202020204" pitchFamily="34" charset="0"/>
                <a:cs typeface="Arial" panose="020B0604020202020204" pitchFamily="34" charset="0"/>
              </a:rPr>
              <a:pPr/>
              <a:t>7</a:t>
            </a:fld>
            <a:endParaRPr lang="de-CH" dirty="0">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F488BAD9-AF19-481D-8956-D1B505D06FA9}"/>
              </a:ext>
            </a:extLst>
          </p:cNvPr>
          <p:cNvSpPr txBox="1"/>
          <p:nvPr/>
        </p:nvSpPr>
        <p:spPr>
          <a:xfrm>
            <a:off x="675327" y="89742"/>
            <a:ext cx="4070345" cy="307777"/>
          </a:xfrm>
          <a:prstGeom prst="rect">
            <a:avLst/>
          </a:prstGeom>
          <a:noFill/>
        </p:spPr>
        <p:txBody>
          <a:bodyPr wrap="none" lIns="0" tIns="0" rIns="0" bIns="0" rtlCol="0" anchor="ctr" anchorCtr="0">
            <a:spAutoFit/>
          </a:bodyPr>
          <a:lstStyle/>
          <a:p>
            <a:r>
              <a:rPr lang="de-DE" sz="2000" dirty="0">
                <a:solidFill>
                  <a:srgbClr val="E01A4C"/>
                </a:solidFill>
                <a:latin typeface="Arial" panose="020B0604020202020204" pitchFamily="34" charset="0"/>
                <a:ea typeface="Source Sans Pro" panose="020B0503030403020204" pitchFamily="34" charset="0"/>
                <a:cs typeface="Arial" panose="020B0604020202020204" pitchFamily="34" charset="0"/>
              </a:rPr>
              <a:t>Was ist der KRISENKOMPASS®®?</a:t>
            </a:r>
            <a:endParaRPr lang="de-CH" sz="2000" dirty="0">
              <a:solidFill>
                <a:srgbClr val="E01A4C"/>
              </a:solidFill>
              <a:latin typeface="Arial" panose="020B0604020202020204" pitchFamily="34" charset="0"/>
              <a:ea typeface="Source Sans Pro" panose="020B0503030403020204" pitchFamily="34" charset="0"/>
              <a:cs typeface="Arial" panose="020B0604020202020204" pitchFamily="34" charset="0"/>
            </a:endParaRPr>
          </a:p>
        </p:txBody>
      </p:sp>
      <p:pic>
        <p:nvPicPr>
          <p:cNvPr id="17" name="Grafik 16" descr="Ein Bild, das Text enthält.&#10;&#10;Automatisch generierte Beschreibung">
            <a:extLst>
              <a:ext uri="{FF2B5EF4-FFF2-40B4-BE49-F238E27FC236}">
                <a16:creationId xmlns:a16="http://schemas.microsoft.com/office/drawing/2014/main" id="{05668391-4E03-47C5-9ABD-BD5D19DDE1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2907" y="557068"/>
            <a:ext cx="10109093" cy="5555936"/>
          </a:xfrm>
          <a:prstGeom prst="rect">
            <a:avLst/>
          </a:prstGeom>
        </p:spPr>
      </p:pic>
    </p:spTree>
    <p:extLst>
      <p:ext uri="{BB962C8B-B14F-4D97-AF65-F5344CB8AC3E}">
        <p14:creationId xmlns:p14="http://schemas.microsoft.com/office/powerpoint/2010/main" val="2571192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95E6CD5-011B-4F7F-8B14-85D9979B422A}"/>
              </a:ext>
            </a:extLst>
          </p:cNvPr>
          <p:cNvSpPr txBox="1"/>
          <p:nvPr/>
        </p:nvSpPr>
        <p:spPr>
          <a:xfrm>
            <a:off x="5014608" y="62518"/>
            <a:ext cx="7177391" cy="369332"/>
          </a:xfrm>
          <a:prstGeom prst="rect">
            <a:avLst/>
          </a:prstGeom>
          <a:noFill/>
        </p:spPr>
        <p:txBody>
          <a:bodyPr wrap="square" rtlCol="0">
            <a:spAutoFit/>
          </a:bodyPr>
          <a:lstStyle/>
          <a:p>
            <a:pPr algn="r"/>
            <a:r>
              <a:rPr lang="de-DE" dirty="0">
                <a:latin typeface="Arial" panose="020B0604020202020204" pitchFamily="34" charset="0"/>
                <a:ea typeface="Source Sans Pro" panose="020B0503030403020204" pitchFamily="34" charset="0"/>
                <a:cs typeface="Arial" panose="020B0604020202020204" pitchFamily="34" charset="0"/>
              </a:rPr>
              <a:t>→ Ein Software-Pictet (online &amp; als App)</a:t>
            </a:r>
            <a:endParaRPr lang="de-DE" b="1" dirty="0">
              <a:latin typeface="Arial" panose="020B0604020202020204" pitchFamily="34" charset="0"/>
              <a:ea typeface="Source Sans Pro" panose="020B0503030403020204" pitchFamily="34" charset="0"/>
              <a:cs typeface="Arial" panose="020B0604020202020204" pitchFamily="34" charset="0"/>
            </a:endParaRPr>
          </a:p>
        </p:txBody>
      </p:sp>
      <p:sp>
        <p:nvSpPr>
          <p:cNvPr id="48" name="Foliennummernplatzhalter 47">
            <a:extLst>
              <a:ext uri="{FF2B5EF4-FFF2-40B4-BE49-F238E27FC236}">
                <a16:creationId xmlns:a16="http://schemas.microsoft.com/office/drawing/2014/main" id="{40C0E525-7EBE-4FBC-AF29-5F306C7E800F}"/>
              </a:ext>
            </a:extLst>
          </p:cNvPr>
          <p:cNvSpPr>
            <a:spLocks noGrp="1"/>
          </p:cNvSpPr>
          <p:nvPr>
            <p:ph type="sldNum" sz="quarter" idx="12"/>
          </p:nvPr>
        </p:nvSpPr>
        <p:spPr/>
        <p:txBody>
          <a:bodyPr/>
          <a:lstStyle/>
          <a:p>
            <a:fld id="{F98657C1-4E24-44B1-8FBA-D4501D7501C4}" type="slidenum">
              <a:rPr lang="de-CH" smtClean="0">
                <a:latin typeface="Arial" panose="020B0604020202020204" pitchFamily="34" charset="0"/>
                <a:cs typeface="Arial" panose="020B0604020202020204" pitchFamily="34" charset="0"/>
              </a:rPr>
              <a:pPr/>
              <a:t>8</a:t>
            </a:fld>
            <a:endParaRPr lang="de-CH" dirty="0">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F488BAD9-AF19-481D-8956-D1B505D06FA9}"/>
              </a:ext>
            </a:extLst>
          </p:cNvPr>
          <p:cNvSpPr txBox="1"/>
          <p:nvPr/>
        </p:nvSpPr>
        <p:spPr>
          <a:xfrm>
            <a:off x="675327" y="89742"/>
            <a:ext cx="4070345" cy="307777"/>
          </a:xfrm>
          <a:prstGeom prst="rect">
            <a:avLst/>
          </a:prstGeom>
          <a:noFill/>
        </p:spPr>
        <p:txBody>
          <a:bodyPr wrap="none" lIns="0" tIns="0" rIns="0" bIns="0" rtlCol="0" anchor="ctr" anchorCtr="0">
            <a:spAutoFit/>
          </a:bodyPr>
          <a:lstStyle/>
          <a:p>
            <a:r>
              <a:rPr lang="de-DE" sz="2000" dirty="0">
                <a:solidFill>
                  <a:srgbClr val="E01A4C"/>
                </a:solidFill>
                <a:latin typeface="Arial" panose="020B0604020202020204" pitchFamily="34" charset="0"/>
                <a:ea typeface="Source Sans Pro" panose="020B0503030403020204" pitchFamily="34" charset="0"/>
                <a:cs typeface="Arial" panose="020B0604020202020204" pitchFamily="34" charset="0"/>
              </a:rPr>
              <a:t>Was ist der KRISENKOMPASS®®?</a:t>
            </a:r>
            <a:endParaRPr lang="de-CH" sz="2000" dirty="0">
              <a:solidFill>
                <a:srgbClr val="E01A4C"/>
              </a:solidFill>
              <a:latin typeface="Arial" panose="020B0604020202020204" pitchFamily="34" charset="0"/>
              <a:ea typeface="Source Sans Pro" panose="020B0503030403020204" pitchFamily="34" charset="0"/>
              <a:cs typeface="Arial" panose="020B0604020202020204" pitchFamily="34" charset="0"/>
            </a:endParaRPr>
          </a:p>
        </p:txBody>
      </p:sp>
      <p:pic>
        <p:nvPicPr>
          <p:cNvPr id="4" name="Grafik 3" descr="Bücher mit einfarbiger Füllung">
            <a:extLst>
              <a:ext uri="{FF2B5EF4-FFF2-40B4-BE49-F238E27FC236}">
                <a16:creationId xmlns:a16="http://schemas.microsoft.com/office/drawing/2014/main" id="{D0037DB6-2471-4547-85A7-E756883E36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4423" y="968219"/>
            <a:ext cx="287342" cy="287340"/>
          </a:xfrm>
          <a:prstGeom prst="rect">
            <a:avLst/>
          </a:prstGeom>
        </p:spPr>
      </p:pic>
      <p:pic>
        <p:nvPicPr>
          <p:cNvPr id="6" name="Grafik 5" descr="Klemmbrett abgehakt mit einfarbiger Füllung">
            <a:extLst>
              <a:ext uri="{FF2B5EF4-FFF2-40B4-BE49-F238E27FC236}">
                <a16:creationId xmlns:a16="http://schemas.microsoft.com/office/drawing/2014/main" id="{25575A45-C7E5-4FA5-A7A9-42A0622141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7028" y="1977786"/>
            <a:ext cx="382132" cy="382130"/>
          </a:xfrm>
          <a:prstGeom prst="rect">
            <a:avLst/>
          </a:prstGeom>
        </p:spPr>
      </p:pic>
      <p:pic>
        <p:nvPicPr>
          <p:cNvPr id="9" name="Grafik 8" descr="Tools mit einfarbiger Füllung">
            <a:extLst>
              <a:ext uri="{FF2B5EF4-FFF2-40B4-BE49-F238E27FC236}">
                <a16:creationId xmlns:a16="http://schemas.microsoft.com/office/drawing/2014/main" id="{FEBD21A4-6696-47C2-B1BB-0E5C7ADE37A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64423" y="4125509"/>
            <a:ext cx="287342" cy="287340"/>
          </a:xfrm>
          <a:prstGeom prst="rect">
            <a:avLst/>
          </a:prstGeom>
        </p:spPr>
      </p:pic>
      <p:sp>
        <p:nvSpPr>
          <p:cNvPr id="10" name="Textfeld 9">
            <a:extLst>
              <a:ext uri="{FF2B5EF4-FFF2-40B4-BE49-F238E27FC236}">
                <a16:creationId xmlns:a16="http://schemas.microsoft.com/office/drawing/2014/main" id="{C8C1F99B-24C4-490D-90AF-E5FA9A736742}"/>
              </a:ext>
            </a:extLst>
          </p:cNvPr>
          <p:cNvSpPr txBox="1"/>
          <p:nvPr/>
        </p:nvSpPr>
        <p:spPr>
          <a:xfrm>
            <a:off x="1235063" y="939037"/>
            <a:ext cx="11730033" cy="369332"/>
          </a:xfrm>
          <a:prstGeom prst="rect">
            <a:avLst/>
          </a:prstGeom>
          <a:noFill/>
        </p:spPr>
        <p:txBody>
          <a:bodyPr wrap="square" rtlCol="0">
            <a:spAutoFit/>
          </a:bodyPr>
          <a:lstStyle/>
          <a:p>
            <a:r>
              <a:rPr lang="de-DE" b="1" dirty="0">
                <a:latin typeface="Arial" panose="020B0604020202020204" pitchFamily="34" charset="0"/>
                <a:ea typeface="Source Sans Pro" panose="020B0503030403020204" pitchFamily="34" charset="0"/>
                <a:cs typeface="Arial" panose="020B0604020202020204" pitchFamily="34" charset="0"/>
              </a:rPr>
              <a:t>Archiv</a:t>
            </a:r>
            <a:endParaRPr lang="de-CH" b="1" dirty="0">
              <a:latin typeface="Arial" panose="020B0604020202020204" pitchFamily="34" charset="0"/>
              <a:ea typeface="Source Sans Pro" panose="020B0503030403020204" pitchFamily="34" charset="0"/>
              <a:cs typeface="Arial" panose="020B0604020202020204" pitchFamily="34" charset="0"/>
            </a:endParaRPr>
          </a:p>
        </p:txBody>
      </p:sp>
      <p:sp>
        <p:nvSpPr>
          <p:cNvPr id="15" name="Textfeld 14">
            <a:extLst>
              <a:ext uri="{FF2B5EF4-FFF2-40B4-BE49-F238E27FC236}">
                <a16:creationId xmlns:a16="http://schemas.microsoft.com/office/drawing/2014/main" id="{0980981F-B52E-417B-910E-D32A37B6BA95}"/>
              </a:ext>
            </a:extLst>
          </p:cNvPr>
          <p:cNvSpPr txBox="1"/>
          <p:nvPr/>
        </p:nvSpPr>
        <p:spPr>
          <a:xfrm>
            <a:off x="1235063" y="1977786"/>
            <a:ext cx="11730033" cy="369332"/>
          </a:xfrm>
          <a:prstGeom prst="rect">
            <a:avLst/>
          </a:prstGeom>
          <a:noFill/>
        </p:spPr>
        <p:txBody>
          <a:bodyPr wrap="square" rtlCol="0">
            <a:spAutoFit/>
          </a:bodyPr>
          <a:lstStyle/>
          <a:p>
            <a:r>
              <a:rPr lang="de-DE" b="1" dirty="0">
                <a:latin typeface="Arial" panose="020B0604020202020204" pitchFamily="34" charset="0"/>
                <a:ea typeface="Source Sans Pro" panose="020B0503030403020204" pitchFamily="34" charset="0"/>
                <a:cs typeface="Arial" panose="020B0604020202020204" pitchFamily="34" charset="0"/>
              </a:rPr>
              <a:t>Checklisten</a:t>
            </a:r>
            <a:endParaRPr lang="de-CH" dirty="0">
              <a:latin typeface="Arial" panose="020B0604020202020204" pitchFamily="34" charset="0"/>
              <a:ea typeface="Source Sans Pro" panose="020B0503030403020204" pitchFamily="34" charset="0"/>
              <a:cs typeface="Arial" panose="020B0604020202020204" pitchFamily="34" charset="0"/>
            </a:endParaRPr>
          </a:p>
        </p:txBody>
      </p:sp>
      <p:pic>
        <p:nvPicPr>
          <p:cNvPr id="12" name="Grafik 11" descr="Freisprechanlage mit einfarbiger Füllung">
            <a:extLst>
              <a:ext uri="{FF2B5EF4-FFF2-40B4-BE49-F238E27FC236}">
                <a16:creationId xmlns:a16="http://schemas.microsoft.com/office/drawing/2014/main" id="{4DFD63B4-DAFE-41AC-B29B-25AB6E862A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1119" y="5110229"/>
            <a:ext cx="333950" cy="333948"/>
          </a:xfrm>
          <a:prstGeom prst="rect">
            <a:avLst/>
          </a:prstGeom>
        </p:spPr>
      </p:pic>
      <p:sp>
        <p:nvSpPr>
          <p:cNvPr id="18" name="Textfeld 17">
            <a:extLst>
              <a:ext uri="{FF2B5EF4-FFF2-40B4-BE49-F238E27FC236}">
                <a16:creationId xmlns:a16="http://schemas.microsoft.com/office/drawing/2014/main" id="{465FB280-A591-470E-9910-7FA3CB6BA378}"/>
              </a:ext>
            </a:extLst>
          </p:cNvPr>
          <p:cNvSpPr txBox="1"/>
          <p:nvPr/>
        </p:nvSpPr>
        <p:spPr>
          <a:xfrm>
            <a:off x="1217112" y="5094033"/>
            <a:ext cx="9917348" cy="369332"/>
          </a:xfrm>
          <a:prstGeom prst="rect">
            <a:avLst/>
          </a:prstGeom>
          <a:noFill/>
        </p:spPr>
        <p:txBody>
          <a:bodyPr wrap="square" rtlCol="0">
            <a:spAutoFit/>
          </a:bodyPr>
          <a:lstStyle/>
          <a:p>
            <a:r>
              <a:rPr lang="de-DE" b="1" dirty="0">
                <a:latin typeface="Arial" panose="020B0604020202020204" pitchFamily="34" charset="0"/>
                <a:ea typeface="Source Sans Pro" panose="020B0503030403020204" pitchFamily="34" charset="0"/>
                <a:cs typeface="Arial" panose="020B0604020202020204" pitchFamily="34" charset="0"/>
              </a:rPr>
              <a:t>Alarmierungstool</a:t>
            </a:r>
            <a:endParaRPr lang="de-CH" dirty="0">
              <a:latin typeface="Arial" panose="020B0604020202020204" pitchFamily="34" charset="0"/>
              <a:ea typeface="Source Sans Pro" panose="020B0503030403020204" pitchFamily="34" charset="0"/>
              <a:cs typeface="Arial" panose="020B0604020202020204" pitchFamily="34" charset="0"/>
            </a:endParaRPr>
          </a:p>
        </p:txBody>
      </p:sp>
      <p:sp>
        <p:nvSpPr>
          <p:cNvPr id="19" name="Textfeld 18">
            <a:extLst>
              <a:ext uri="{FF2B5EF4-FFF2-40B4-BE49-F238E27FC236}">
                <a16:creationId xmlns:a16="http://schemas.microsoft.com/office/drawing/2014/main" id="{0BA06018-F9A2-452C-A2A4-3075536EBDFF}"/>
              </a:ext>
            </a:extLst>
          </p:cNvPr>
          <p:cNvSpPr txBox="1"/>
          <p:nvPr/>
        </p:nvSpPr>
        <p:spPr>
          <a:xfrm>
            <a:off x="1217112" y="4055284"/>
            <a:ext cx="9917348" cy="369332"/>
          </a:xfrm>
          <a:prstGeom prst="rect">
            <a:avLst/>
          </a:prstGeom>
          <a:noFill/>
        </p:spPr>
        <p:txBody>
          <a:bodyPr wrap="square" rtlCol="0">
            <a:spAutoFit/>
          </a:bodyPr>
          <a:lstStyle/>
          <a:p>
            <a:r>
              <a:rPr lang="de-DE" b="1" dirty="0">
                <a:latin typeface="Arial" panose="020B0604020202020204" pitchFamily="34" charset="0"/>
                <a:ea typeface="Source Sans Pro" panose="020B0503030403020204" pitchFamily="34" charset="0"/>
                <a:cs typeface="Arial" panose="020B0604020202020204" pitchFamily="34" charset="0"/>
              </a:rPr>
              <a:t>Vorlagen</a:t>
            </a:r>
            <a:endParaRPr lang="de-CH" dirty="0">
              <a:latin typeface="Arial" panose="020B0604020202020204" pitchFamily="34" charset="0"/>
              <a:ea typeface="Source Sans Pro" panose="020B0503030403020204" pitchFamily="34" charset="0"/>
              <a:cs typeface="Arial" panose="020B0604020202020204" pitchFamily="34" charset="0"/>
            </a:endParaRPr>
          </a:p>
        </p:txBody>
      </p:sp>
      <p:sp>
        <p:nvSpPr>
          <p:cNvPr id="20" name="Textfeld 19">
            <a:extLst>
              <a:ext uri="{FF2B5EF4-FFF2-40B4-BE49-F238E27FC236}">
                <a16:creationId xmlns:a16="http://schemas.microsoft.com/office/drawing/2014/main" id="{61290E71-714E-493B-9111-1389FD13D05F}"/>
              </a:ext>
            </a:extLst>
          </p:cNvPr>
          <p:cNvSpPr txBox="1"/>
          <p:nvPr/>
        </p:nvSpPr>
        <p:spPr>
          <a:xfrm>
            <a:off x="1217112" y="3016535"/>
            <a:ext cx="9917348" cy="369332"/>
          </a:xfrm>
          <a:prstGeom prst="rect">
            <a:avLst/>
          </a:prstGeom>
          <a:noFill/>
        </p:spPr>
        <p:txBody>
          <a:bodyPr wrap="square" rtlCol="0">
            <a:spAutoFit/>
          </a:bodyPr>
          <a:lstStyle/>
          <a:p>
            <a:r>
              <a:rPr lang="de-DE" b="1" dirty="0">
                <a:latin typeface="Arial" panose="020B0604020202020204" pitchFamily="34" charset="0"/>
                <a:ea typeface="Source Sans Pro" panose="020B0503030403020204" pitchFamily="34" charset="0"/>
                <a:cs typeface="Arial" panose="020B0604020202020204" pitchFamily="34" charset="0"/>
              </a:rPr>
              <a:t>Online-Bewertung</a:t>
            </a:r>
            <a:endParaRPr lang="de-CH" dirty="0">
              <a:latin typeface="Arial" panose="020B0604020202020204" pitchFamily="34" charset="0"/>
              <a:ea typeface="Source Sans Pro" panose="020B0503030403020204" pitchFamily="34" charset="0"/>
              <a:cs typeface="Arial" panose="020B0604020202020204" pitchFamily="34" charset="0"/>
            </a:endParaRPr>
          </a:p>
        </p:txBody>
      </p:sp>
      <p:pic>
        <p:nvPicPr>
          <p:cNvPr id="14" name="Grafik 13" descr="Ein Bild, das Text enthält.&#10;&#10;Automatisch generierte Beschreibung">
            <a:extLst>
              <a:ext uri="{FF2B5EF4-FFF2-40B4-BE49-F238E27FC236}">
                <a16:creationId xmlns:a16="http://schemas.microsoft.com/office/drawing/2014/main" id="{4885EBBE-0D76-4A24-80E4-1F52DA5F93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5050" y="3014086"/>
            <a:ext cx="432062" cy="430240"/>
          </a:xfrm>
          <a:prstGeom prst="rect">
            <a:avLst/>
          </a:prstGeom>
        </p:spPr>
      </p:pic>
    </p:spTree>
    <p:extLst>
      <p:ext uri="{BB962C8B-B14F-4D97-AF65-F5344CB8AC3E}">
        <p14:creationId xmlns:p14="http://schemas.microsoft.com/office/powerpoint/2010/main" val="958579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oliennummernplatzhalter 47">
            <a:extLst>
              <a:ext uri="{FF2B5EF4-FFF2-40B4-BE49-F238E27FC236}">
                <a16:creationId xmlns:a16="http://schemas.microsoft.com/office/drawing/2014/main" id="{40C0E525-7EBE-4FBC-AF29-5F306C7E800F}"/>
              </a:ext>
            </a:extLst>
          </p:cNvPr>
          <p:cNvSpPr>
            <a:spLocks noGrp="1"/>
          </p:cNvSpPr>
          <p:nvPr>
            <p:ph type="sldNum" sz="quarter" idx="12"/>
          </p:nvPr>
        </p:nvSpPr>
        <p:spPr/>
        <p:txBody>
          <a:bodyPr/>
          <a:lstStyle/>
          <a:p>
            <a:fld id="{F98657C1-4E24-44B1-8FBA-D4501D7501C4}" type="slidenum">
              <a:rPr lang="de-CH" smtClean="0"/>
              <a:pPr/>
              <a:t>9</a:t>
            </a:fld>
            <a:endParaRPr lang="de-CH" dirty="0"/>
          </a:p>
        </p:txBody>
      </p:sp>
      <p:sp>
        <p:nvSpPr>
          <p:cNvPr id="9" name="Textfeld 8">
            <a:extLst>
              <a:ext uri="{FF2B5EF4-FFF2-40B4-BE49-F238E27FC236}">
                <a16:creationId xmlns:a16="http://schemas.microsoft.com/office/drawing/2014/main" id="{80146F87-81F5-4D4A-915F-A2DC31DA6979}"/>
              </a:ext>
            </a:extLst>
          </p:cNvPr>
          <p:cNvSpPr txBox="1"/>
          <p:nvPr/>
        </p:nvSpPr>
        <p:spPr>
          <a:xfrm>
            <a:off x="675327" y="89742"/>
            <a:ext cx="2401298" cy="307777"/>
          </a:xfrm>
          <a:prstGeom prst="rect">
            <a:avLst/>
          </a:prstGeom>
          <a:noFill/>
        </p:spPr>
        <p:txBody>
          <a:bodyPr wrap="none" lIns="0" tIns="0" rIns="0" bIns="0" rtlCol="0" anchor="ctr" anchorCtr="0">
            <a:spAutoFit/>
          </a:bodyPr>
          <a:lstStyle/>
          <a:p>
            <a:r>
              <a:rPr lang="de-DE" sz="2000" dirty="0">
                <a:solidFill>
                  <a:srgbClr val="E01A4C"/>
                </a:solidFill>
                <a:latin typeface="Source Sans Pro" panose="020B0503030403020204" pitchFamily="34" charset="0"/>
                <a:ea typeface="Source Sans Pro" panose="020B0503030403020204" pitchFamily="34" charset="0"/>
              </a:rPr>
              <a:t>Es gibt zwei Varianten:</a:t>
            </a:r>
            <a:endParaRPr lang="de-CH" sz="2000" dirty="0">
              <a:solidFill>
                <a:srgbClr val="E01A4C"/>
              </a:solidFill>
              <a:latin typeface="Source Sans Pro" panose="020B0503030403020204" pitchFamily="34" charset="0"/>
              <a:ea typeface="Source Sans Pro" panose="020B0503030403020204" pitchFamily="34" charset="0"/>
            </a:endParaRPr>
          </a:p>
        </p:txBody>
      </p:sp>
      <p:pic>
        <p:nvPicPr>
          <p:cNvPr id="14" name="Grafik 13">
            <a:extLst>
              <a:ext uri="{FF2B5EF4-FFF2-40B4-BE49-F238E27FC236}">
                <a16:creationId xmlns:a16="http://schemas.microsoft.com/office/drawing/2014/main" id="{154D1826-BFAC-44E3-B341-65D96F4D70D6}"/>
              </a:ext>
            </a:extLst>
          </p:cNvPr>
          <p:cNvPicPr>
            <a:picLocks noChangeAspect="1"/>
          </p:cNvPicPr>
          <p:nvPr/>
        </p:nvPicPr>
        <p:blipFill rotWithShape="1">
          <a:blip r:embed="rId3"/>
          <a:srcRect l="4476" t="45167" r="60571" b="12939"/>
          <a:stretch/>
        </p:blipFill>
        <p:spPr>
          <a:xfrm>
            <a:off x="720191" y="974786"/>
            <a:ext cx="4113268" cy="4781551"/>
          </a:xfrm>
          <a:prstGeom prst="rect">
            <a:avLst/>
          </a:prstGeom>
        </p:spPr>
      </p:pic>
      <p:sp>
        <p:nvSpPr>
          <p:cNvPr id="15" name="Textfeld 14">
            <a:extLst>
              <a:ext uri="{FF2B5EF4-FFF2-40B4-BE49-F238E27FC236}">
                <a16:creationId xmlns:a16="http://schemas.microsoft.com/office/drawing/2014/main" id="{9C3A7911-5DC3-4149-AAA9-CE10BA7E35CF}"/>
              </a:ext>
            </a:extLst>
          </p:cNvPr>
          <p:cNvSpPr txBox="1"/>
          <p:nvPr/>
        </p:nvSpPr>
        <p:spPr>
          <a:xfrm>
            <a:off x="882770" y="52790"/>
            <a:ext cx="11309230" cy="369332"/>
          </a:xfrm>
          <a:prstGeom prst="rect">
            <a:avLst/>
          </a:prstGeom>
          <a:noFill/>
        </p:spPr>
        <p:txBody>
          <a:bodyPr wrap="square" rtlCol="0">
            <a:spAutoFit/>
          </a:bodyPr>
          <a:lstStyle/>
          <a:p>
            <a:pPr algn="r"/>
            <a:r>
              <a:rPr lang="de-DE" dirty="0">
                <a:latin typeface="Source Sans Pro" panose="020B0503030403020204" pitchFamily="34" charset="0"/>
                <a:ea typeface="Source Sans Pro" panose="020B0503030403020204" pitchFamily="34" charset="0"/>
                <a:cs typeface="Calibri" panose="020F0502020204030204" pitchFamily="34" charset="0"/>
              </a:rPr>
              <a:t>→ </a:t>
            </a:r>
            <a:r>
              <a:rPr lang="de-DE" dirty="0">
                <a:latin typeface="Source Sans Pro" panose="020B0503030403020204" pitchFamily="34" charset="0"/>
                <a:ea typeface="Source Sans Pro" panose="020B0503030403020204" pitchFamily="34" charset="0"/>
              </a:rPr>
              <a:t>Kostenlos mit reduzierten Inhalt</a:t>
            </a:r>
          </a:p>
        </p:txBody>
      </p:sp>
    </p:spTree>
    <p:extLst>
      <p:ext uri="{BB962C8B-B14F-4D97-AF65-F5344CB8AC3E}">
        <p14:creationId xmlns:p14="http://schemas.microsoft.com/office/powerpoint/2010/main" val="58766898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2727</Words>
  <Application>Microsoft Office PowerPoint</Application>
  <PresentationFormat>Breitbild</PresentationFormat>
  <Paragraphs>411</Paragraphs>
  <Slides>36</Slides>
  <Notes>34</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36</vt:i4>
      </vt:variant>
    </vt:vector>
  </HeadingPairs>
  <TitlesOfParts>
    <vt:vector size="43" baseType="lpstr">
      <vt:lpstr>Arial</vt:lpstr>
      <vt:lpstr>Calibri</vt:lpstr>
      <vt:lpstr>Calibri Light</vt:lpstr>
      <vt:lpstr>Century Gothic</vt:lpstr>
      <vt:lpstr>Source Sans Pro</vt:lpstr>
      <vt:lpstr>Verdana</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christian randegger</dc:creator>
  <cp:lastModifiedBy>christian randegger</cp:lastModifiedBy>
  <cp:revision>28</cp:revision>
  <dcterms:created xsi:type="dcterms:W3CDTF">2021-08-20T07:56:29Z</dcterms:created>
  <dcterms:modified xsi:type="dcterms:W3CDTF">2022-01-13T11:30:22Z</dcterms:modified>
</cp:coreProperties>
</file>